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handoutMasterIdLst>
    <p:handoutMasterId r:id="rId68"/>
  </p:handoutMasterIdLst>
  <p:sldIdLst>
    <p:sldId id="257" r:id="rId3"/>
    <p:sldId id="256" r:id="rId4"/>
    <p:sldId id="314" r:id="rId5"/>
    <p:sldId id="315" r:id="rId6"/>
    <p:sldId id="316" r:id="rId7"/>
    <p:sldId id="317" r:id="rId8"/>
    <p:sldId id="318" r:id="rId9"/>
    <p:sldId id="320" r:id="rId10"/>
    <p:sldId id="319" r:id="rId11"/>
    <p:sldId id="321" r:id="rId12"/>
    <p:sldId id="322" r:id="rId13"/>
    <p:sldId id="323" r:id="rId14"/>
    <p:sldId id="324" r:id="rId15"/>
    <p:sldId id="325" r:id="rId16"/>
    <p:sldId id="326" r:id="rId17"/>
    <p:sldId id="327" r:id="rId18"/>
    <p:sldId id="328" r:id="rId19"/>
    <p:sldId id="487" r:id="rId20"/>
    <p:sldId id="488" r:id="rId21"/>
    <p:sldId id="489" r:id="rId22"/>
    <p:sldId id="490" r:id="rId23"/>
    <p:sldId id="491" r:id="rId24"/>
    <p:sldId id="492" r:id="rId25"/>
    <p:sldId id="493" r:id="rId26"/>
    <p:sldId id="494" r:id="rId27"/>
    <p:sldId id="495" r:id="rId28"/>
    <p:sldId id="496" r:id="rId29"/>
    <p:sldId id="498" r:id="rId30"/>
    <p:sldId id="499" r:id="rId31"/>
    <p:sldId id="501" r:id="rId32"/>
    <p:sldId id="502" r:id="rId33"/>
    <p:sldId id="503" r:id="rId34"/>
    <p:sldId id="504" r:id="rId35"/>
    <p:sldId id="505" r:id="rId36"/>
    <p:sldId id="506" r:id="rId37"/>
    <p:sldId id="449" r:id="rId38"/>
    <p:sldId id="446" r:id="rId39"/>
    <p:sldId id="450" r:id="rId40"/>
    <p:sldId id="451" r:id="rId41"/>
    <p:sldId id="452" r:id="rId42"/>
    <p:sldId id="453" r:id="rId43"/>
    <p:sldId id="454" r:id="rId44"/>
    <p:sldId id="455" r:id="rId45"/>
    <p:sldId id="456" r:id="rId46"/>
    <p:sldId id="457" r:id="rId47"/>
    <p:sldId id="458" r:id="rId48"/>
    <p:sldId id="459" r:id="rId49"/>
    <p:sldId id="461" r:id="rId50"/>
    <p:sldId id="460" r:id="rId51"/>
    <p:sldId id="462" r:id="rId52"/>
    <p:sldId id="463" r:id="rId53"/>
    <p:sldId id="464" r:id="rId54"/>
    <p:sldId id="465" r:id="rId55"/>
    <p:sldId id="466" r:id="rId56"/>
    <p:sldId id="467" r:id="rId57"/>
    <p:sldId id="468" r:id="rId58"/>
    <p:sldId id="469" r:id="rId59"/>
    <p:sldId id="470" r:id="rId60"/>
    <p:sldId id="471" r:id="rId61"/>
    <p:sldId id="472" r:id="rId62"/>
    <p:sldId id="473" r:id="rId63"/>
    <p:sldId id="474" r:id="rId64"/>
    <p:sldId id="475" r:id="rId65"/>
    <p:sldId id="476" r:id="rId66"/>
    <p:sldId id="400" r:id="rId67"/>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8D0BA"/>
    <a:srgbClr val="EFD4C3"/>
    <a:srgbClr val="F5F5F5"/>
    <a:srgbClr val="F2F2F2"/>
    <a:srgbClr val="EEEEEE"/>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91A49F7-D29B-4476-AC4C-E0FAE37A0A85}"/>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xmlns="" id="{A90B59E5-712E-45A7-850D-AF17C6A8ED3C}"/>
              </a:ext>
            </a:extLst>
          </p:cNvPr>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44383CD-A49E-45B6-8F41-426F9BBAF2A5}" type="datetimeFigureOut">
              <a:rPr lang="en-US"/>
              <a:pPr>
                <a:defRPr/>
              </a:pPr>
              <a:t>3/30/2021</a:t>
            </a:fld>
            <a:endParaRPr lang="en-US"/>
          </a:p>
        </p:txBody>
      </p:sp>
      <p:sp>
        <p:nvSpPr>
          <p:cNvPr id="4" name="Footer Placeholder 3">
            <a:extLst>
              <a:ext uri="{FF2B5EF4-FFF2-40B4-BE49-F238E27FC236}">
                <a16:creationId xmlns:a16="http://schemas.microsoft.com/office/drawing/2014/main" xmlns="" id="{6827DF0D-CD7E-4684-BA29-869C0EC4AB3E}"/>
              </a:ext>
            </a:extLst>
          </p:cNvPr>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74F7886D-F769-466B-B4CF-7E6E285EB675}"/>
              </a:ext>
            </a:extLst>
          </p:cNvPr>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073181D-FE13-407E-9450-9FB1F1DA07BF}" type="slidenum">
              <a:rPr lang="en-US" altLang="en-US"/>
              <a:pPr/>
              <a:t>‹#›</a:t>
            </a:fld>
            <a:endParaRPr lang="en-US" altLang="en-US"/>
          </a:p>
        </p:txBody>
      </p:sp>
    </p:spTree>
    <p:extLst>
      <p:ext uri="{BB962C8B-B14F-4D97-AF65-F5344CB8AC3E}">
        <p14:creationId xmlns:p14="http://schemas.microsoft.com/office/powerpoint/2010/main" val="26026767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AC1F9253-5ED7-49C9-9615-2B46CD883C72}"/>
              </a:ext>
            </a:extLst>
          </p:cNvPr>
          <p:cNvSpPr>
            <a:spLocks noGrp="1"/>
          </p:cNvSpPr>
          <p:nvPr>
            <p:ph type="dt" sz="half" idx="10"/>
          </p:nvPr>
        </p:nvSpPr>
        <p:spPr/>
        <p:txBody>
          <a:bodyPr/>
          <a:lstStyle>
            <a:lvl1pPr>
              <a:defRPr/>
            </a:lvl1pPr>
          </a:lstStyle>
          <a:p>
            <a:pPr>
              <a:defRPr/>
            </a:pPr>
            <a:fld id="{C0FDC6E2-0519-4BFD-A7E0-54546365F6D2}" type="datetimeFigureOut">
              <a:rPr lang="en-US"/>
              <a:pPr>
                <a:defRPr/>
              </a:pPr>
              <a:t>3/30/2021</a:t>
            </a:fld>
            <a:endParaRPr lang="en-US"/>
          </a:p>
        </p:txBody>
      </p:sp>
      <p:sp>
        <p:nvSpPr>
          <p:cNvPr id="5" name="Footer Placeholder 4">
            <a:extLst>
              <a:ext uri="{FF2B5EF4-FFF2-40B4-BE49-F238E27FC236}">
                <a16:creationId xmlns:a16="http://schemas.microsoft.com/office/drawing/2014/main" xmlns="" id="{CAA01A3D-09DF-4E9E-BEC4-24DC4F9C57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B8EB185-5E17-4F4E-89F4-D403A10642AF}"/>
              </a:ext>
            </a:extLst>
          </p:cNvPr>
          <p:cNvSpPr>
            <a:spLocks noGrp="1"/>
          </p:cNvSpPr>
          <p:nvPr>
            <p:ph type="sldNum" sz="quarter" idx="12"/>
          </p:nvPr>
        </p:nvSpPr>
        <p:spPr/>
        <p:txBody>
          <a:bodyPr/>
          <a:lstStyle>
            <a:lvl1pPr>
              <a:defRPr/>
            </a:lvl1pPr>
          </a:lstStyle>
          <a:p>
            <a:fld id="{F51E14A6-0BD1-4CDA-982E-4B98EFDAECAD}" type="slidenum">
              <a:rPr lang="en-US" altLang="en-US"/>
              <a:pPr/>
              <a:t>‹#›</a:t>
            </a:fld>
            <a:endParaRPr lang="en-US" altLang="en-US"/>
          </a:p>
        </p:txBody>
      </p:sp>
    </p:spTree>
    <p:extLst>
      <p:ext uri="{BB962C8B-B14F-4D97-AF65-F5344CB8AC3E}">
        <p14:creationId xmlns:p14="http://schemas.microsoft.com/office/powerpoint/2010/main" val="399237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9440AE5-3B3F-478B-8ECC-1CBBE0EEEC94}"/>
              </a:ext>
            </a:extLst>
          </p:cNvPr>
          <p:cNvSpPr>
            <a:spLocks noGrp="1"/>
          </p:cNvSpPr>
          <p:nvPr>
            <p:ph type="dt" sz="half" idx="10"/>
          </p:nvPr>
        </p:nvSpPr>
        <p:spPr/>
        <p:txBody>
          <a:bodyPr/>
          <a:lstStyle>
            <a:lvl1pPr>
              <a:defRPr/>
            </a:lvl1pPr>
          </a:lstStyle>
          <a:p>
            <a:pPr>
              <a:defRPr/>
            </a:pPr>
            <a:fld id="{2588A975-1565-46D4-9853-2B20E28D1295}" type="datetimeFigureOut">
              <a:rPr lang="en-US"/>
              <a:pPr>
                <a:defRPr/>
              </a:pPr>
              <a:t>3/30/2021</a:t>
            </a:fld>
            <a:endParaRPr lang="en-US"/>
          </a:p>
        </p:txBody>
      </p:sp>
      <p:sp>
        <p:nvSpPr>
          <p:cNvPr id="5" name="Footer Placeholder 4">
            <a:extLst>
              <a:ext uri="{FF2B5EF4-FFF2-40B4-BE49-F238E27FC236}">
                <a16:creationId xmlns:a16="http://schemas.microsoft.com/office/drawing/2014/main" xmlns="" id="{EB7CDE96-798E-4CC2-A5D6-42E8E73246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849173F-B4AA-459C-A2BA-10FE5DB25337}"/>
              </a:ext>
            </a:extLst>
          </p:cNvPr>
          <p:cNvSpPr>
            <a:spLocks noGrp="1"/>
          </p:cNvSpPr>
          <p:nvPr>
            <p:ph type="sldNum" sz="quarter" idx="12"/>
          </p:nvPr>
        </p:nvSpPr>
        <p:spPr/>
        <p:txBody>
          <a:bodyPr/>
          <a:lstStyle>
            <a:lvl1pPr>
              <a:defRPr/>
            </a:lvl1pPr>
          </a:lstStyle>
          <a:p>
            <a:fld id="{20E0F5BD-F97D-4640-999F-E8C06304A27A}" type="slidenum">
              <a:rPr lang="en-US" altLang="en-US"/>
              <a:pPr/>
              <a:t>‹#›</a:t>
            </a:fld>
            <a:endParaRPr lang="en-US" altLang="en-US"/>
          </a:p>
        </p:txBody>
      </p:sp>
    </p:spTree>
    <p:extLst>
      <p:ext uri="{BB962C8B-B14F-4D97-AF65-F5344CB8AC3E}">
        <p14:creationId xmlns:p14="http://schemas.microsoft.com/office/powerpoint/2010/main" val="235161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5B8C24-9ABC-4CB5-9FA3-487B933F3F3A}"/>
              </a:ext>
            </a:extLst>
          </p:cNvPr>
          <p:cNvSpPr>
            <a:spLocks noGrp="1"/>
          </p:cNvSpPr>
          <p:nvPr>
            <p:ph type="dt" sz="half" idx="10"/>
          </p:nvPr>
        </p:nvSpPr>
        <p:spPr/>
        <p:txBody>
          <a:bodyPr/>
          <a:lstStyle>
            <a:lvl1pPr>
              <a:defRPr/>
            </a:lvl1pPr>
          </a:lstStyle>
          <a:p>
            <a:pPr>
              <a:defRPr/>
            </a:pPr>
            <a:fld id="{7D25A9D5-1B37-4A17-85E4-2670EEB51CCC}" type="datetimeFigureOut">
              <a:rPr lang="en-US"/>
              <a:pPr>
                <a:defRPr/>
              </a:pPr>
              <a:t>3/30/2021</a:t>
            </a:fld>
            <a:endParaRPr lang="en-US"/>
          </a:p>
        </p:txBody>
      </p:sp>
      <p:sp>
        <p:nvSpPr>
          <p:cNvPr id="5" name="Footer Placeholder 4">
            <a:extLst>
              <a:ext uri="{FF2B5EF4-FFF2-40B4-BE49-F238E27FC236}">
                <a16:creationId xmlns:a16="http://schemas.microsoft.com/office/drawing/2014/main" xmlns="" id="{42B42477-4C1F-45B8-86ED-30DCEB88C10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C650DC7-F984-481C-97C0-60B147298E99}"/>
              </a:ext>
            </a:extLst>
          </p:cNvPr>
          <p:cNvSpPr>
            <a:spLocks noGrp="1"/>
          </p:cNvSpPr>
          <p:nvPr>
            <p:ph type="sldNum" sz="quarter" idx="12"/>
          </p:nvPr>
        </p:nvSpPr>
        <p:spPr/>
        <p:txBody>
          <a:bodyPr/>
          <a:lstStyle>
            <a:lvl1pPr>
              <a:defRPr/>
            </a:lvl1pPr>
          </a:lstStyle>
          <a:p>
            <a:fld id="{8BE69585-6CB1-4ED7-BFD9-2A050F2577D3}" type="slidenum">
              <a:rPr lang="en-US" altLang="en-US"/>
              <a:pPr/>
              <a:t>‹#›</a:t>
            </a:fld>
            <a:endParaRPr lang="en-US" altLang="en-US"/>
          </a:p>
        </p:txBody>
      </p:sp>
    </p:spTree>
    <p:extLst>
      <p:ext uri="{BB962C8B-B14F-4D97-AF65-F5344CB8AC3E}">
        <p14:creationId xmlns:p14="http://schemas.microsoft.com/office/powerpoint/2010/main" val="166159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05678DCA-AAAD-4874-8A4C-35C8E3407EA8}"/>
              </a:ext>
            </a:extLst>
          </p:cNvPr>
          <p:cNvSpPr>
            <a:spLocks noGrp="1" noChangeArrowheads="1"/>
          </p:cNvSpPr>
          <p:nvPr>
            <p:ph type="dt" sz="half" idx="10"/>
          </p:nvPr>
        </p:nvSpPr>
        <p:spPr>
          <a:ln/>
        </p:spPr>
        <p:txBody>
          <a:bodyPr/>
          <a:lstStyle>
            <a:lvl1pPr>
              <a:defRPr/>
            </a:lvl1pPr>
          </a:lstStyle>
          <a:p>
            <a:pPr>
              <a:defRPr/>
            </a:pPr>
            <a:fld id="{B702DB6D-67E5-4A2C-9258-6DD9CBF9A80B}" type="datetimeFigureOut">
              <a:rPr lang="en-US"/>
              <a:pPr>
                <a:defRPr/>
              </a:pPr>
              <a:t>3/30/2021</a:t>
            </a:fld>
            <a:endParaRPr lang="en-US"/>
          </a:p>
        </p:txBody>
      </p:sp>
      <p:sp>
        <p:nvSpPr>
          <p:cNvPr id="5" name="Rectangle 5">
            <a:extLst>
              <a:ext uri="{FF2B5EF4-FFF2-40B4-BE49-F238E27FC236}">
                <a16:creationId xmlns:a16="http://schemas.microsoft.com/office/drawing/2014/main" xmlns="" id="{9F319001-6642-4BD1-B4B2-B2DFBD91BA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983638A-93EB-436E-8D14-0CB0C4592CF1}"/>
              </a:ext>
            </a:extLst>
          </p:cNvPr>
          <p:cNvSpPr>
            <a:spLocks noGrp="1" noChangeArrowheads="1"/>
          </p:cNvSpPr>
          <p:nvPr>
            <p:ph type="sldNum" sz="quarter" idx="12"/>
          </p:nvPr>
        </p:nvSpPr>
        <p:spPr>
          <a:ln/>
        </p:spPr>
        <p:txBody>
          <a:bodyPr/>
          <a:lstStyle>
            <a:lvl1pPr>
              <a:defRPr/>
            </a:lvl1pPr>
          </a:lstStyle>
          <a:p>
            <a:fld id="{E0E89C68-ECB7-4E35-913F-A660A31671F0}" type="slidenum">
              <a:rPr lang="en-US" altLang="en-US"/>
              <a:pPr/>
              <a:t>‹#›</a:t>
            </a:fld>
            <a:endParaRPr lang="en-US" altLang="en-US"/>
          </a:p>
        </p:txBody>
      </p:sp>
    </p:spTree>
    <p:extLst>
      <p:ext uri="{BB962C8B-B14F-4D97-AF65-F5344CB8AC3E}">
        <p14:creationId xmlns:p14="http://schemas.microsoft.com/office/powerpoint/2010/main" val="878833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7B1C56F-A44B-4FDB-B70F-E50194DE23D2}"/>
              </a:ext>
            </a:extLst>
          </p:cNvPr>
          <p:cNvSpPr>
            <a:spLocks noGrp="1" noChangeArrowheads="1"/>
          </p:cNvSpPr>
          <p:nvPr>
            <p:ph type="dt" sz="half" idx="10"/>
          </p:nvPr>
        </p:nvSpPr>
        <p:spPr>
          <a:ln/>
        </p:spPr>
        <p:txBody>
          <a:bodyPr/>
          <a:lstStyle>
            <a:lvl1pPr>
              <a:defRPr/>
            </a:lvl1pPr>
          </a:lstStyle>
          <a:p>
            <a:pPr>
              <a:defRPr/>
            </a:pPr>
            <a:fld id="{8BB3E9F9-F96C-4683-B9CE-58174C4597A4}" type="datetimeFigureOut">
              <a:rPr lang="en-US"/>
              <a:pPr>
                <a:defRPr/>
              </a:pPr>
              <a:t>3/30/2021</a:t>
            </a:fld>
            <a:endParaRPr lang="en-US"/>
          </a:p>
        </p:txBody>
      </p:sp>
      <p:sp>
        <p:nvSpPr>
          <p:cNvPr id="5" name="Rectangle 5">
            <a:extLst>
              <a:ext uri="{FF2B5EF4-FFF2-40B4-BE49-F238E27FC236}">
                <a16:creationId xmlns:a16="http://schemas.microsoft.com/office/drawing/2014/main" xmlns="" id="{40D14542-C9E3-43C5-A1D5-B4BA3E428B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0C6B240-3343-49FD-95EA-8F19224CC0E8}"/>
              </a:ext>
            </a:extLst>
          </p:cNvPr>
          <p:cNvSpPr>
            <a:spLocks noGrp="1" noChangeArrowheads="1"/>
          </p:cNvSpPr>
          <p:nvPr>
            <p:ph type="sldNum" sz="quarter" idx="12"/>
          </p:nvPr>
        </p:nvSpPr>
        <p:spPr>
          <a:ln/>
        </p:spPr>
        <p:txBody>
          <a:bodyPr/>
          <a:lstStyle>
            <a:lvl1pPr>
              <a:defRPr/>
            </a:lvl1pPr>
          </a:lstStyle>
          <a:p>
            <a:fld id="{FBD2AA06-3AEB-45A4-B56B-69FF91FFDCD1}" type="slidenum">
              <a:rPr lang="en-US" altLang="en-US"/>
              <a:pPr/>
              <a:t>‹#›</a:t>
            </a:fld>
            <a:endParaRPr lang="en-US" altLang="en-US"/>
          </a:p>
        </p:txBody>
      </p:sp>
    </p:spTree>
    <p:extLst>
      <p:ext uri="{BB962C8B-B14F-4D97-AF65-F5344CB8AC3E}">
        <p14:creationId xmlns:p14="http://schemas.microsoft.com/office/powerpoint/2010/main" val="1930156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5C812594-9263-45DA-8808-1ED936867FCC}"/>
              </a:ext>
            </a:extLst>
          </p:cNvPr>
          <p:cNvSpPr>
            <a:spLocks noGrp="1" noChangeArrowheads="1"/>
          </p:cNvSpPr>
          <p:nvPr>
            <p:ph type="dt" sz="half" idx="10"/>
          </p:nvPr>
        </p:nvSpPr>
        <p:spPr>
          <a:ln/>
        </p:spPr>
        <p:txBody>
          <a:bodyPr/>
          <a:lstStyle>
            <a:lvl1pPr>
              <a:defRPr/>
            </a:lvl1pPr>
          </a:lstStyle>
          <a:p>
            <a:pPr>
              <a:defRPr/>
            </a:pPr>
            <a:fld id="{71DA14CF-7D0A-405E-AEDB-A496332ADBDD}" type="datetimeFigureOut">
              <a:rPr lang="en-US"/>
              <a:pPr>
                <a:defRPr/>
              </a:pPr>
              <a:t>3/30/2021</a:t>
            </a:fld>
            <a:endParaRPr lang="en-US"/>
          </a:p>
        </p:txBody>
      </p:sp>
      <p:sp>
        <p:nvSpPr>
          <p:cNvPr id="5" name="Rectangle 5">
            <a:extLst>
              <a:ext uri="{FF2B5EF4-FFF2-40B4-BE49-F238E27FC236}">
                <a16:creationId xmlns:a16="http://schemas.microsoft.com/office/drawing/2014/main" xmlns="" id="{10064AC2-D6B8-4EDA-AFB5-D2F4988AD3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273BC11-DB6E-4EA8-A065-3C26CC114910}"/>
              </a:ext>
            </a:extLst>
          </p:cNvPr>
          <p:cNvSpPr>
            <a:spLocks noGrp="1" noChangeArrowheads="1"/>
          </p:cNvSpPr>
          <p:nvPr>
            <p:ph type="sldNum" sz="quarter" idx="12"/>
          </p:nvPr>
        </p:nvSpPr>
        <p:spPr>
          <a:ln/>
        </p:spPr>
        <p:txBody>
          <a:bodyPr/>
          <a:lstStyle>
            <a:lvl1pPr>
              <a:defRPr/>
            </a:lvl1pPr>
          </a:lstStyle>
          <a:p>
            <a:fld id="{CDEF4F22-8795-44FA-A4ED-323C801B845A}" type="slidenum">
              <a:rPr lang="en-US" altLang="en-US"/>
              <a:pPr/>
              <a:t>‹#›</a:t>
            </a:fld>
            <a:endParaRPr lang="en-US" altLang="en-US"/>
          </a:p>
        </p:txBody>
      </p:sp>
    </p:spTree>
    <p:extLst>
      <p:ext uri="{BB962C8B-B14F-4D97-AF65-F5344CB8AC3E}">
        <p14:creationId xmlns:p14="http://schemas.microsoft.com/office/powerpoint/2010/main" val="30240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A9DAF3A-122A-4EA3-851B-6D1FD08BB3CC}"/>
              </a:ext>
            </a:extLst>
          </p:cNvPr>
          <p:cNvSpPr>
            <a:spLocks noGrp="1" noChangeArrowheads="1"/>
          </p:cNvSpPr>
          <p:nvPr>
            <p:ph type="dt" sz="half" idx="10"/>
          </p:nvPr>
        </p:nvSpPr>
        <p:spPr>
          <a:ln/>
        </p:spPr>
        <p:txBody>
          <a:bodyPr/>
          <a:lstStyle>
            <a:lvl1pPr>
              <a:defRPr/>
            </a:lvl1pPr>
          </a:lstStyle>
          <a:p>
            <a:pPr>
              <a:defRPr/>
            </a:pPr>
            <a:fld id="{D6A86320-6D0F-4465-9946-E062D87ED7DB}" type="datetimeFigureOut">
              <a:rPr lang="en-US"/>
              <a:pPr>
                <a:defRPr/>
              </a:pPr>
              <a:t>3/30/2021</a:t>
            </a:fld>
            <a:endParaRPr lang="en-US"/>
          </a:p>
        </p:txBody>
      </p:sp>
      <p:sp>
        <p:nvSpPr>
          <p:cNvPr id="6" name="Rectangle 5">
            <a:extLst>
              <a:ext uri="{FF2B5EF4-FFF2-40B4-BE49-F238E27FC236}">
                <a16:creationId xmlns:a16="http://schemas.microsoft.com/office/drawing/2014/main" xmlns="" id="{75B9181E-5936-40B0-A050-169103087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B049636-D1B7-46C3-80D9-B27204ECC09B}"/>
              </a:ext>
            </a:extLst>
          </p:cNvPr>
          <p:cNvSpPr>
            <a:spLocks noGrp="1" noChangeArrowheads="1"/>
          </p:cNvSpPr>
          <p:nvPr>
            <p:ph type="sldNum" sz="quarter" idx="12"/>
          </p:nvPr>
        </p:nvSpPr>
        <p:spPr>
          <a:ln/>
        </p:spPr>
        <p:txBody>
          <a:bodyPr/>
          <a:lstStyle>
            <a:lvl1pPr>
              <a:defRPr/>
            </a:lvl1pPr>
          </a:lstStyle>
          <a:p>
            <a:fld id="{69C940FF-1A32-455A-B1F1-A493FC95C411}" type="slidenum">
              <a:rPr lang="en-US" altLang="en-US"/>
              <a:pPr/>
              <a:t>‹#›</a:t>
            </a:fld>
            <a:endParaRPr lang="en-US" altLang="en-US"/>
          </a:p>
        </p:txBody>
      </p:sp>
    </p:spTree>
    <p:extLst>
      <p:ext uri="{BB962C8B-B14F-4D97-AF65-F5344CB8AC3E}">
        <p14:creationId xmlns:p14="http://schemas.microsoft.com/office/powerpoint/2010/main" val="281456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C5B3FDC0-570A-43D3-B6CF-43F4105A7B2E}"/>
              </a:ext>
            </a:extLst>
          </p:cNvPr>
          <p:cNvSpPr>
            <a:spLocks noGrp="1" noChangeArrowheads="1"/>
          </p:cNvSpPr>
          <p:nvPr>
            <p:ph type="dt" sz="half" idx="10"/>
          </p:nvPr>
        </p:nvSpPr>
        <p:spPr>
          <a:ln/>
        </p:spPr>
        <p:txBody>
          <a:bodyPr/>
          <a:lstStyle>
            <a:lvl1pPr>
              <a:defRPr/>
            </a:lvl1pPr>
          </a:lstStyle>
          <a:p>
            <a:pPr>
              <a:defRPr/>
            </a:pPr>
            <a:fld id="{6AF81BA1-79DF-4A1E-A7BF-A15F2732430E}" type="datetimeFigureOut">
              <a:rPr lang="en-US"/>
              <a:pPr>
                <a:defRPr/>
              </a:pPr>
              <a:t>3/30/2021</a:t>
            </a:fld>
            <a:endParaRPr lang="en-US"/>
          </a:p>
        </p:txBody>
      </p:sp>
      <p:sp>
        <p:nvSpPr>
          <p:cNvPr id="8" name="Rectangle 5">
            <a:extLst>
              <a:ext uri="{FF2B5EF4-FFF2-40B4-BE49-F238E27FC236}">
                <a16:creationId xmlns:a16="http://schemas.microsoft.com/office/drawing/2014/main" xmlns="" id="{A8B796AB-D21C-45AC-89EA-EFD0F153E9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B6E1FC36-66D1-4273-8261-49ED8E526E57}"/>
              </a:ext>
            </a:extLst>
          </p:cNvPr>
          <p:cNvSpPr>
            <a:spLocks noGrp="1" noChangeArrowheads="1"/>
          </p:cNvSpPr>
          <p:nvPr>
            <p:ph type="sldNum" sz="quarter" idx="12"/>
          </p:nvPr>
        </p:nvSpPr>
        <p:spPr>
          <a:ln/>
        </p:spPr>
        <p:txBody>
          <a:bodyPr/>
          <a:lstStyle>
            <a:lvl1pPr>
              <a:defRPr/>
            </a:lvl1pPr>
          </a:lstStyle>
          <a:p>
            <a:fld id="{D033C507-0FF7-49DD-A758-C15322265FF2}" type="slidenum">
              <a:rPr lang="en-US" altLang="en-US"/>
              <a:pPr/>
              <a:t>‹#›</a:t>
            </a:fld>
            <a:endParaRPr lang="en-US" altLang="en-US"/>
          </a:p>
        </p:txBody>
      </p:sp>
    </p:spTree>
    <p:extLst>
      <p:ext uri="{BB962C8B-B14F-4D97-AF65-F5344CB8AC3E}">
        <p14:creationId xmlns:p14="http://schemas.microsoft.com/office/powerpoint/2010/main" val="1461336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EB016744-E58F-4D73-AF29-88A8703CB879}"/>
              </a:ext>
            </a:extLst>
          </p:cNvPr>
          <p:cNvSpPr>
            <a:spLocks noGrp="1" noChangeArrowheads="1"/>
          </p:cNvSpPr>
          <p:nvPr>
            <p:ph type="dt" sz="half" idx="10"/>
          </p:nvPr>
        </p:nvSpPr>
        <p:spPr>
          <a:ln/>
        </p:spPr>
        <p:txBody>
          <a:bodyPr/>
          <a:lstStyle>
            <a:lvl1pPr>
              <a:defRPr/>
            </a:lvl1pPr>
          </a:lstStyle>
          <a:p>
            <a:pPr>
              <a:defRPr/>
            </a:pPr>
            <a:fld id="{BECB07D4-8201-4C10-A665-E220FE4DC52F}" type="datetimeFigureOut">
              <a:rPr lang="en-US"/>
              <a:pPr>
                <a:defRPr/>
              </a:pPr>
              <a:t>3/30/2021</a:t>
            </a:fld>
            <a:endParaRPr lang="en-US"/>
          </a:p>
        </p:txBody>
      </p:sp>
      <p:sp>
        <p:nvSpPr>
          <p:cNvPr id="4" name="Rectangle 5">
            <a:extLst>
              <a:ext uri="{FF2B5EF4-FFF2-40B4-BE49-F238E27FC236}">
                <a16:creationId xmlns:a16="http://schemas.microsoft.com/office/drawing/2014/main" xmlns="" id="{E33F4922-263E-4B85-8061-D54AC63ECB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603CB507-3663-4EE9-A058-FFA2D440027F}"/>
              </a:ext>
            </a:extLst>
          </p:cNvPr>
          <p:cNvSpPr>
            <a:spLocks noGrp="1" noChangeArrowheads="1"/>
          </p:cNvSpPr>
          <p:nvPr>
            <p:ph type="sldNum" sz="quarter" idx="12"/>
          </p:nvPr>
        </p:nvSpPr>
        <p:spPr>
          <a:ln/>
        </p:spPr>
        <p:txBody>
          <a:bodyPr/>
          <a:lstStyle>
            <a:lvl1pPr>
              <a:defRPr/>
            </a:lvl1pPr>
          </a:lstStyle>
          <a:p>
            <a:fld id="{EA5D7F90-E564-48B7-90AC-F1FD19E17919}" type="slidenum">
              <a:rPr lang="en-US" altLang="en-US"/>
              <a:pPr/>
              <a:t>‹#›</a:t>
            </a:fld>
            <a:endParaRPr lang="en-US" altLang="en-US"/>
          </a:p>
        </p:txBody>
      </p:sp>
    </p:spTree>
    <p:extLst>
      <p:ext uri="{BB962C8B-B14F-4D97-AF65-F5344CB8AC3E}">
        <p14:creationId xmlns:p14="http://schemas.microsoft.com/office/powerpoint/2010/main" val="2810186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CB69DDF-EC2A-42C6-9FE2-17636E0F6A5C}"/>
              </a:ext>
            </a:extLst>
          </p:cNvPr>
          <p:cNvSpPr>
            <a:spLocks noGrp="1" noChangeArrowheads="1"/>
          </p:cNvSpPr>
          <p:nvPr>
            <p:ph type="dt" sz="half" idx="10"/>
          </p:nvPr>
        </p:nvSpPr>
        <p:spPr>
          <a:ln/>
        </p:spPr>
        <p:txBody>
          <a:bodyPr/>
          <a:lstStyle>
            <a:lvl1pPr>
              <a:defRPr/>
            </a:lvl1pPr>
          </a:lstStyle>
          <a:p>
            <a:pPr>
              <a:defRPr/>
            </a:pPr>
            <a:fld id="{F2890DA5-5DD7-41B1-8D69-7465D2533BAA}" type="datetimeFigureOut">
              <a:rPr lang="en-US"/>
              <a:pPr>
                <a:defRPr/>
              </a:pPr>
              <a:t>3/30/2021</a:t>
            </a:fld>
            <a:endParaRPr lang="en-US"/>
          </a:p>
        </p:txBody>
      </p:sp>
      <p:sp>
        <p:nvSpPr>
          <p:cNvPr id="3" name="Rectangle 5">
            <a:extLst>
              <a:ext uri="{FF2B5EF4-FFF2-40B4-BE49-F238E27FC236}">
                <a16:creationId xmlns:a16="http://schemas.microsoft.com/office/drawing/2014/main" xmlns="" id="{59FF631D-F7B6-4F33-AF1B-5088EE8CDA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1AC479CA-439F-4F41-BA2C-A74E96CD5EA5}"/>
              </a:ext>
            </a:extLst>
          </p:cNvPr>
          <p:cNvSpPr>
            <a:spLocks noGrp="1" noChangeArrowheads="1"/>
          </p:cNvSpPr>
          <p:nvPr>
            <p:ph type="sldNum" sz="quarter" idx="12"/>
          </p:nvPr>
        </p:nvSpPr>
        <p:spPr>
          <a:ln/>
        </p:spPr>
        <p:txBody>
          <a:bodyPr/>
          <a:lstStyle>
            <a:lvl1pPr>
              <a:defRPr/>
            </a:lvl1pPr>
          </a:lstStyle>
          <a:p>
            <a:fld id="{74DB96E0-F082-43E8-AB22-314185437D9A}" type="slidenum">
              <a:rPr lang="en-US" altLang="en-US"/>
              <a:pPr/>
              <a:t>‹#›</a:t>
            </a:fld>
            <a:endParaRPr lang="en-US" altLang="en-US"/>
          </a:p>
        </p:txBody>
      </p:sp>
    </p:spTree>
    <p:extLst>
      <p:ext uri="{BB962C8B-B14F-4D97-AF65-F5344CB8AC3E}">
        <p14:creationId xmlns:p14="http://schemas.microsoft.com/office/powerpoint/2010/main" val="3304186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8E6F6986-C9B8-4475-8672-7802713A658D}"/>
              </a:ext>
            </a:extLst>
          </p:cNvPr>
          <p:cNvSpPr>
            <a:spLocks noGrp="1" noChangeArrowheads="1"/>
          </p:cNvSpPr>
          <p:nvPr>
            <p:ph type="dt" sz="half" idx="10"/>
          </p:nvPr>
        </p:nvSpPr>
        <p:spPr>
          <a:ln/>
        </p:spPr>
        <p:txBody>
          <a:bodyPr/>
          <a:lstStyle>
            <a:lvl1pPr>
              <a:defRPr/>
            </a:lvl1pPr>
          </a:lstStyle>
          <a:p>
            <a:pPr>
              <a:defRPr/>
            </a:pPr>
            <a:fld id="{CCE4982F-A3BF-4C33-B87C-D6137F2A9852}" type="datetimeFigureOut">
              <a:rPr lang="en-US"/>
              <a:pPr>
                <a:defRPr/>
              </a:pPr>
              <a:t>3/30/2021</a:t>
            </a:fld>
            <a:endParaRPr lang="en-US"/>
          </a:p>
        </p:txBody>
      </p:sp>
      <p:sp>
        <p:nvSpPr>
          <p:cNvPr id="6" name="Rectangle 5">
            <a:extLst>
              <a:ext uri="{FF2B5EF4-FFF2-40B4-BE49-F238E27FC236}">
                <a16:creationId xmlns:a16="http://schemas.microsoft.com/office/drawing/2014/main" xmlns="" id="{275DB3F8-5578-40D7-8FCF-18405410B2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E03D955E-13EC-49DD-AF01-2C0A65AA03FB}"/>
              </a:ext>
            </a:extLst>
          </p:cNvPr>
          <p:cNvSpPr>
            <a:spLocks noGrp="1" noChangeArrowheads="1"/>
          </p:cNvSpPr>
          <p:nvPr>
            <p:ph type="sldNum" sz="quarter" idx="12"/>
          </p:nvPr>
        </p:nvSpPr>
        <p:spPr>
          <a:ln/>
        </p:spPr>
        <p:txBody>
          <a:bodyPr/>
          <a:lstStyle>
            <a:lvl1pPr>
              <a:defRPr/>
            </a:lvl1pPr>
          </a:lstStyle>
          <a:p>
            <a:fld id="{6EC7F39E-1228-4CA7-AE89-7773A69EF711}" type="slidenum">
              <a:rPr lang="en-US" altLang="en-US"/>
              <a:pPr/>
              <a:t>‹#›</a:t>
            </a:fld>
            <a:endParaRPr lang="en-US" altLang="en-US"/>
          </a:p>
        </p:txBody>
      </p:sp>
    </p:spTree>
    <p:extLst>
      <p:ext uri="{BB962C8B-B14F-4D97-AF65-F5344CB8AC3E}">
        <p14:creationId xmlns:p14="http://schemas.microsoft.com/office/powerpoint/2010/main" val="99906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8CD748-038D-497A-BA55-A6D53996919F}"/>
              </a:ext>
            </a:extLst>
          </p:cNvPr>
          <p:cNvSpPr>
            <a:spLocks noGrp="1"/>
          </p:cNvSpPr>
          <p:nvPr>
            <p:ph type="dt" sz="half" idx="10"/>
          </p:nvPr>
        </p:nvSpPr>
        <p:spPr/>
        <p:txBody>
          <a:bodyPr/>
          <a:lstStyle>
            <a:lvl1pPr>
              <a:defRPr/>
            </a:lvl1pPr>
          </a:lstStyle>
          <a:p>
            <a:pPr>
              <a:defRPr/>
            </a:pPr>
            <a:fld id="{D0650A80-9691-400A-B2C7-F225FBE484D0}" type="datetimeFigureOut">
              <a:rPr lang="en-US"/>
              <a:pPr>
                <a:defRPr/>
              </a:pPr>
              <a:t>3/30/2021</a:t>
            </a:fld>
            <a:endParaRPr lang="en-US"/>
          </a:p>
        </p:txBody>
      </p:sp>
      <p:sp>
        <p:nvSpPr>
          <p:cNvPr id="5" name="Footer Placeholder 4">
            <a:extLst>
              <a:ext uri="{FF2B5EF4-FFF2-40B4-BE49-F238E27FC236}">
                <a16:creationId xmlns:a16="http://schemas.microsoft.com/office/drawing/2014/main" xmlns="" id="{A33F50AA-73F6-4442-B8E7-647D6D2D3EF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4A6A9C2-0D6D-4E1E-945D-63E643C87A72}"/>
              </a:ext>
            </a:extLst>
          </p:cNvPr>
          <p:cNvSpPr>
            <a:spLocks noGrp="1"/>
          </p:cNvSpPr>
          <p:nvPr>
            <p:ph type="sldNum" sz="quarter" idx="12"/>
          </p:nvPr>
        </p:nvSpPr>
        <p:spPr/>
        <p:txBody>
          <a:bodyPr/>
          <a:lstStyle>
            <a:lvl1pPr>
              <a:defRPr/>
            </a:lvl1pPr>
          </a:lstStyle>
          <a:p>
            <a:fld id="{EB1263D0-ECE6-41EC-8CF7-6BE87E8943FC}" type="slidenum">
              <a:rPr lang="en-US" altLang="en-US"/>
              <a:pPr/>
              <a:t>‹#›</a:t>
            </a:fld>
            <a:endParaRPr lang="en-US" altLang="en-US"/>
          </a:p>
        </p:txBody>
      </p:sp>
    </p:spTree>
    <p:extLst>
      <p:ext uri="{BB962C8B-B14F-4D97-AF65-F5344CB8AC3E}">
        <p14:creationId xmlns:p14="http://schemas.microsoft.com/office/powerpoint/2010/main" val="1926509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10D65DE-A059-4E27-AFBC-78FB7347362F}"/>
              </a:ext>
            </a:extLst>
          </p:cNvPr>
          <p:cNvSpPr>
            <a:spLocks noGrp="1" noChangeArrowheads="1"/>
          </p:cNvSpPr>
          <p:nvPr>
            <p:ph type="dt" sz="half" idx="10"/>
          </p:nvPr>
        </p:nvSpPr>
        <p:spPr>
          <a:ln/>
        </p:spPr>
        <p:txBody>
          <a:bodyPr/>
          <a:lstStyle>
            <a:lvl1pPr>
              <a:defRPr/>
            </a:lvl1pPr>
          </a:lstStyle>
          <a:p>
            <a:pPr>
              <a:defRPr/>
            </a:pPr>
            <a:fld id="{D79BD2A8-BC17-48C3-9F85-ADA3D63CACB2}" type="datetimeFigureOut">
              <a:rPr lang="en-US"/>
              <a:pPr>
                <a:defRPr/>
              </a:pPr>
              <a:t>3/30/2021</a:t>
            </a:fld>
            <a:endParaRPr lang="en-US"/>
          </a:p>
        </p:txBody>
      </p:sp>
      <p:sp>
        <p:nvSpPr>
          <p:cNvPr id="6" name="Rectangle 5">
            <a:extLst>
              <a:ext uri="{FF2B5EF4-FFF2-40B4-BE49-F238E27FC236}">
                <a16:creationId xmlns:a16="http://schemas.microsoft.com/office/drawing/2014/main" xmlns="" id="{71459921-7A8A-4F9A-940A-9C66DC9BF0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65F215BE-525C-4201-98A1-29587626C10B}"/>
              </a:ext>
            </a:extLst>
          </p:cNvPr>
          <p:cNvSpPr>
            <a:spLocks noGrp="1" noChangeArrowheads="1"/>
          </p:cNvSpPr>
          <p:nvPr>
            <p:ph type="sldNum" sz="quarter" idx="12"/>
          </p:nvPr>
        </p:nvSpPr>
        <p:spPr>
          <a:ln/>
        </p:spPr>
        <p:txBody>
          <a:bodyPr/>
          <a:lstStyle>
            <a:lvl1pPr>
              <a:defRPr/>
            </a:lvl1pPr>
          </a:lstStyle>
          <a:p>
            <a:fld id="{A085FE08-F0E1-422B-9CF1-168B9B7CF61A}" type="slidenum">
              <a:rPr lang="en-US" altLang="en-US"/>
              <a:pPr/>
              <a:t>‹#›</a:t>
            </a:fld>
            <a:endParaRPr lang="en-US" altLang="en-US"/>
          </a:p>
        </p:txBody>
      </p:sp>
    </p:spTree>
    <p:extLst>
      <p:ext uri="{BB962C8B-B14F-4D97-AF65-F5344CB8AC3E}">
        <p14:creationId xmlns:p14="http://schemas.microsoft.com/office/powerpoint/2010/main" val="3843710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649E40E-9B04-41A8-80CB-D4946470A3C7}"/>
              </a:ext>
            </a:extLst>
          </p:cNvPr>
          <p:cNvSpPr>
            <a:spLocks noGrp="1" noChangeArrowheads="1"/>
          </p:cNvSpPr>
          <p:nvPr>
            <p:ph type="dt" sz="half" idx="10"/>
          </p:nvPr>
        </p:nvSpPr>
        <p:spPr>
          <a:ln/>
        </p:spPr>
        <p:txBody>
          <a:bodyPr/>
          <a:lstStyle>
            <a:lvl1pPr>
              <a:defRPr/>
            </a:lvl1pPr>
          </a:lstStyle>
          <a:p>
            <a:pPr>
              <a:defRPr/>
            </a:pPr>
            <a:fld id="{492948E4-6746-46FB-95CF-D19998DF10D8}" type="datetimeFigureOut">
              <a:rPr lang="en-US"/>
              <a:pPr>
                <a:defRPr/>
              </a:pPr>
              <a:t>3/30/2021</a:t>
            </a:fld>
            <a:endParaRPr lang="en-US"/>
          </a:p>
        </p:txBody>
      </p:sp>
      <p:sp>
        <p:nvSpPr>
          <p:cNvPr id="5" name="Rectangle 5">
            <a:extLst>
              <a:ext uri="{FF2B5EF4-FFF2-40B4-BE49-F238E27FC236}">
                <a16:creationId xmlns:a16="http://schemas.microsoft.com/office/drawing/2014/main" xmlns="" id="{D48890A2-15EB-4610-B7CF-1F9D6B5B9C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2CA62F9-F209-4FB3-9C43-FA31468AAFDA}"/>
              </a:ext>
            </a:extLst>
          </p:cNvPr>
          <p:cNvSpPr>
            <a:spLocks noGrp="1" noChangeArrowheads="1"/>
          </p:cNvSpPr>
          <p:nvPr>
            <p:ph type="sldNum" sz="quarter" idx="12"/>
          </p:nvPr>
        </p:nvSpPr>
        <p:spPr>
          <a:ln/>
        </p:spPr>
        <p:txBody>
          <a:bodyPr/>
          <a:lstStyle>
            <a:lvl1pPr>
              <a:defRPr/>
            </a:lvl1pPr>
          </a:lstStyle>
          <a:p>
            <a:fld id="{B6A4D262-3633-4B2C-82C0-AB7FAC93E7B6}" type="slidenum">
              <a:rPr lang="en-US" altLang="en-US"/>
              <a:pPr/>
              <a:t>‹#›</a:t>
            </a:fld>
            <a:endParaRPr lang="en-US" altLang="en-US"/>
          </a:p>
        </p:txBody>
      </p:sp>
    </p:spTree>
    <p:extLst>
      <p:ext uri="{BB962C8B-B14F-4D97-AF65-F5344CB8AC3E}">
        <p14:creationId xmlns:p14="http://schemas.microsoft.com/office/powerpoint/2010/main" val="825409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8EB7302-E0C2-48F0-B431-EB9488C4A0B3}"/>
              </a:ext>
            </a:extLst>
          </p:cNvPr>
          <p:cNvSpPr>
            <a:spLocks noGrp="1" noChangeArrowheads="1"/>
          </p:cNvSpPr>
          <p:nvPr>
            <p:ph type="dt" sz="half" idx="10"/>
          </p:nvPr>
        </p:nvSpPr>
        <p:spPr>
          <a:ln/>
        </p:spPr>
        <p:txBody>
          <a:bodyPr/>
          <a:lstStyle>
            <a:lvl1pPr>
              <a:defRPr/>
            </a:lvl1pPr>
          </a:lstStyle>
          <a:p>
            <a:pPr>
              <a:defRPr/>
            </a:pPr>
            <a:fld id="{0975EABD-4A07-4ADC-8B1D-5AC2446FD070}" type="datetimeFigureOut">
              <a:rPr lang="en-US"/>
              <a:pPr>
                <a:defRPr/>
              </a:pPr>
              <a:t>3/30/2021</a:t>
            </a:fld>
            <a:endParaRPr lang="en-US"/>
          </a:p>
        </p:txBody>
      </p:sp>
      <p:sp>
        <p:nvSpPr>
          <p:cNvPr id="5" name="Rectangle 5">
            <a:extLst>
              <a:ext uri="{FF2B5EF4-FFF2-40B4-BE49-F238E27FC236}">
                <a16:creationId xmlns:a16="http://schemas.microsoft.com/office/drawing/2014/main" xmlns="" id="{EA7498D0-0743-445A-B5A1-AF41419E62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8B69E54-3C04-4C4A-A3CB-DD117EB276BC}"/>
              </a:ext>
            </a:extLst>
          </p:cNvPr>
          <p:cNvSpPr>
            <a:spLocks noGrp="1" noChangeArrowheads="1"/>
          </p:cNvSpPr>
          <p:nvPr>
            <p:ph type="sldNum" sz="quarter" idx="12"/>
          </p:nvPr>
        </p:nvSpPr>
        <p:spPr>
          <a:ln/>
        </p:spPr>
        <p:txBody>
          <a:bodyPr/>
          <a:lstStyle>
            <a:lvl1pPr>
              <a:defRPr/>
            </a:lvl1pPr>
          </a:lstStyle>
          <a:p>
            <a:fld id="{03EEA27B-65C7-40D2-A350-7F78631579EA}" type="slidenum">
              <a:rPr lang="en-US" altLang="en-US"/>
              <a:pPr/>
              <a:t>‹#›</a:t>
            </a:fld>
            <a:endParaRPr lang="en-US" altLang="en-US"/>
          </a:p>
        </p:txBody>
      </p:sp>
    </p:spTree>
    <p:extLst>
      <p:ext uri="{BB962C8B-B14F-4D97-AF65-F5344CB8AC3E}">
        <p14:creationId xmlns:p14="http://schemas.microsoft.com/office/powerpoint/2010/main" val="28462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AA936A0-B34F-4704-AAD4-C95046EEFE58}"/>
              </a:ext>
            </a:extLst>
          </p:cNvPr>
          <p:cNvSpPr>
            <a:spLocks noGrp="1"/>
          </p:cNvSpPr>
          <p:nvPr>
            <p:ph type="dt" sz="half" idx="10"/>
          </p:nvPr>
        </p:nvSpPr>
        <p:spPr/>
        <p:txBody>
          <a:bodyPr/>
          <a:lstStyle>
            <a:lvl1pPr>
              <a:defRPr/>
            </a:lvl1pPr>
          </a:lstStyle>
          <a:p>
            <a:pPr>
              <a:defRPr/>
            </a:pPr>
            <a:fld id="{93E0F8DF-1F1D-4DFE-9364-3563EA970312}" type="datetimeFigureOut">
              <a:rPr lang="en-US"/>
              <a:pPr>
                <a:defRPr/>
              </a:pPr>
              <a:t>3/30/2021</a:t>
            </a:fld>
            <a:endParaRPr lang="en-US"/>
          </a:p>
        </p:txBody>
      </p:sp>
      <p:sp>
        <p:nvSpPr>
          <p:cNvPr id="5" name="Footer Placeholder 4">
            <a:extLst>
              <a:ext uri="{FF2B5EF4-FFF2-40B4-BE49-F238E27FC236}">
                <a16:creationId xmlns:a16="http://schemas.microsoft.com/office/drawing/2014/main" xmlns="" id="{74E032B3-765C-44DC-9906-D6FA26B28B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A24FBF91-5485-4C59-A610-AE9117EEFFAD}"/>
              </a:ext>
            </a:extLst>
          </p:cNvPr>
          <p:cNvSpPr>
            <a:spLocks noGrp="1"/>
          </p:cNvSpPr>
          <p:nvPr>
            <p:ph type="sldNum" sz="quarter" idx="12"/>
          </p:nvPr>
        </p:nvSpPr>
        <p:spPr/>
        <p:txBody>
          <a:bodyPr/>
          <a:lstStyle>
            <a:lvl1pPr>
              <a:defRPr/>
            </a:lvl1pPr>
          </a:lstStyle>
          <a:p>
            <a:fld id="{63D306FF-003C-479E-A0EF-FA166E12F06B}" type="slidenum">
              <a:rPr lang="en-US" altLang="en-US"/>
              <a:pPr/>
              <a:t>‹#›</a:t>
            </a:fld>
            <a:endParaRPr lang="en-US" altLang="en-US"/>
          </a:p>
        </p:txBody>
      </p:sp>
    </p:spTree>
    <p:extLst>
      <p:ext uri="{BB962C8B-B14F-4D97-AF65-F5344CB8AC3E}">
        <p14:creationId xmlns:p14="http://schemas.microsoft.com/office/powerpoint/2010/main" val="390515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4CFA2578-660E-4049-BAEE-7BD6BD7A0AE2}"/>
              </a:ext>
            </a:extLst>
          </p:cNvPr>
          <p:cNvSpPr>
            <a:spLocks noGrp="1"/>
          </p:cNvSpPr>
          <p:nvPr>
            <p:ph type="dt" sz="half" idx="10"/>
          </p:nvPr>
        </p:nvSpPr>
        <p:spPr/>
        <p:txBody>
          <a:bodyPr/>
          <a:lstStyle>
            <a:lvl1pPr>
              <a:defRPr/>
            </a:lvl1pPr>
          </a:lstStyle>
          <a:p>
            <a:pPr>
              <a:defRPr/>
            </a:pPr>
            <a:fld id="{888CF84C-6F90-4FD3-9149-68D5002FDADB}" type="datetimeFigureOut">
              <a:rPr lang="en-US"/>
              <a:pPr>
                <a:defRPr/>
              </a:pPr>
              <a:t>3/30/2021</a:t>
            </a:fld>
            <a:endParaRPr lang="en-US"/>
          </a:p>
        </p:txBody>
      </p:sp>
      <p:sp>
        <p:nvSpPr>
          <p:cNvPr id="6" name="Footer Placeholder 4">
            <a:extLst>
              <a:ext uri="{FF2B5EF4-FFF2-40B4-BE49-F238E27FC236}">
                <a16:creationId xmlns:a16="http://schemas.microsoft.com/office/drawing/2014/main" xmlns="" id="{57DB5990-47D5-4831-8C05-7E26B17222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B85163C-13D2-4CC4-A48B-83CB0B8AB990}"/>
              </a:ext>
            </a:extLst>
          </p:cNvPr>
          <p:cNvSpPr>
            <a:spLocks noGrp="1"/>
          </p:cNvSpPr>
          <p:nvPr>
            <p:ph type="sldNum" sz="quarter" idx="12"/>
          </p:nvPr>
        </p:nvSpPr>
        <p:spPr/>
        <p:txBody>
          <a:bodyPr/>
          <a:lstStyle>
            <a:lvl1pPr>
              <a:defRPr/>
            </a:lvl1pPr>
          </a:lstStyle>
          <a:p>
            <a:fld id="{76513A14-ED4D-4C3A-9FCF-E29D21B36108}" type="slidenum">
              <a:rPr lang="en-US" altLang="en-US"/>
              <a:pPr/>
              <a:t>‹#›</a:t>
            </a:fld>
            <a:endParaRPr lang="en-US" altLang="en-US"/>
          </a:p>
        </p:txBody>
      </p:sp>
    </p:spTree>
    <p:extLst>
      <p:ext uri="{BB962C8B-B14F-4D97-AF65-F5344CB8AC3E}">
        <p14:creationId xmlns:p14="http://schemas.microsoft.com/office/powerpoint/2010/main" val="232083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0B5BDAD7-0AB9-40FA-8AF0-23EBBEF9AB3D}"/>
              </a:ext>
            </a:extLst>
          </p:cNvPr>
          <p:cNvSpPr>
            <a:spLocks noGrp="1"/>
          </p:cNvSpPr>
          <p:nvPr>
            <p:ph type="dt" sz="half" idx="10"/>
          </p:nvPr>
        </p:nvSpPr>
        <p:spPr/>
        <p:txBody>
          <a:bodyPr/>
          <a:lstStyle>
            <a:lvl1pPr>
              <a:defRPr/>
            </a:lvl1pPr>
          </a:lstStyle>
          <a:p>
            <a:pPr>
              <a:defRPr/>
            </a:pPr>
            <a:fld id="{316AF0C2-6C7C-41C8-8C28-BDCAACAB3856}" type="datetimeFigureOut">
              <a:rPr lang="en-US"/>
              <a:pPr>
                <a:defRPr/>
              </a:pPr>
              <a:t>3/30/2021</a:t>
            </a:fld>
            <a:endParaRPr lang="en-US"/>
          </a:p>
        </p:txBody>
      </p:sp>
      <p:sp>
        <p:nvSpPr>
          <p:cNvPr id="8" name="Footer Placeholder 4">
            <a:extLst>
              <a:ext uri="{FF2B5EF4-FFF2-40B4-BE49-F238E27FC236}">
                <a16:creationId xmlns:a16="http://schemas.microsoft.com/office/drawing/2014/main" xmlns="" id="{173BC45D-5F1B-483D-8675-66B66B44790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BF7C0BB2-E78C-4902-A826-4B8A5A1A059E}"/>
              </a:ext>
            </a:extLst>
          </p:cNvPr>
          <p:cNvSpPr>
            <a:spLocks noGrp="1"/>
          </p:cNvSpPr>
          <p:nvPr>
            <p:ph type="sldNum" sz="quarter" idx="12"/>
          </p:nvPr>
        </p:nvSpPr>
        <p:spPr/>
        <p:txBody>
          <a:bodyPr/>
          <a:lstStyle>
            <a:lvl1pPr>
              <a:defRPr/>
            </a:lvl1pPr>
          </a:lstStyle>
          <a:p>
            <a:fld id="{417F8DF0-8438-4049-B256-C448F21285E3}" type="slidenum">
              <a:rPr lang="en-US" altLang="en-US"/>
              <a:pPr/>
              <a:t>‹#›</a:t>
            </a:fld>
            <a:endParaRPr lang="en-US" altLang="en-US"/>
          </a:p>
        </p:txBody>
      </p:sp>
    </p:spTree>
    <p:extLst>
      <p:ext uri="{BB962C8B-B14F-4D97-AF65-F5344CB8AC3E}">
        <p14:creationId xmlns:p14="http://schemas.microsoft.com/office/powerpoint/2010/main" val="28898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3A7F5C0A-213A-4D97-A9E1-7567C0E3595B}"/>
              </a:ext>
            </a:extLst>
          </p:cNvPr>
          <p:cNvSpPr>
            <a:spLocks noGrp="1"/>
          </p:cNvSpPr>
          <p:nvPr>
            <p:ph type="dt" sz="half" idx="10"/>
          </p:nvPr>
        </p:nvSpPr>
        <p:spPr/>
        <p:txBody>
          <a:bodyPr/>
          <a:lstStyle>
            <a:lvl1pPr>
              <a:defRPr/>
            </a:lvl1pPr>
          </a:lstStyle>
          <a:p>
            <a:pPr>
              <a:defRPr/>
            </a:pPr>
            <a:fld id="{50E17F00-7317-4DD7-96AD-96B22088FE55}" type="datetimeFigureOut">
              <a:rPr lang="en-US"/>
              <a:pPr>
                <a:defRPr/>
              </a:pPr>
              <a:t>3/30/2021</a:t>
            </a:fld>
            <a:endParaRPr lang="en-US"/>
          </a:p>
        </p:txBody>
      </p:sp>
      <p:sp>
        <p:nvSpPr>
          <p:cNvPr id="4" name="Footer Placeholder 4">
            <a:extLst>
              <a:ext uri="{FF2B5EF4-FFF2-40B4-BE49-F238E27FC236}">
                <a16:creationId xmlns:a16="http://schemas.microsoft.com/office/drawing/2014/main" xmlns="" id="{29515651-2A1A-4F8D-9907-87204C8A75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CE37B4C3-19F5-4EAD-88C8-0EA2CD6E7724}"/>
              </a:ext>
            </a:extLst>
          </p:cNvPr>
          <p:cNvSpPr>
            <a:spLocks noGrp="1"/>
          </p:cNvSpPr>
          <p:nvPr>
            <p:ph type="sldNum" sz="quarter" idx="12"/>
          </p:nvPr>
        </p:nvSpPr>
        <p:spPr/>
        <p:txBody>
          <a:bodyPr/>
          <a:lstStyle>
            <a:lvl1pPr>
              <a:defRPr/>
            </a:lvl1pPr>
          </a:lstStyle>
          <a:p>
            <a:fld id="{98FC445C-D748-4B0A-ADEB-9762BD11B1DB}" type="slidenum">
              <a:rPr lang="en-US" altLang="en-US"/>
              <a:pPr/>
              <a:t>‹#›</a:t>
            </a:fld>
            <a:endParaRPr lang="en-US" altLang="en-US"/>
          </a:p>
        </p:txBody>
      </p:sp>
    </p:spTree>
    <p:extLst>
      <p:ext uri="{BB962C8B-B14F-4D97-AF65-F5344CB8AC3E}">
        <p14:creationId xmlns:p14="http://schemas.microsoft.com/office/powerpoint/2010/main" val="3258075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55ADCE4-C7B1-47CF-968F-63ED9FA71021}"/>
              </a:ext>
            </a:extLst>
          </p:cNvPr>
          <p:cNvSpPr>
            <a:spLocks noGrp="1"/>
          </p:cNvSpPr>
          <p:nvPr>
            <p:ph type="dt" sz="half" idx="10"/>
          </p:nvPr>
        </p:nvSpPr>
        <p:spPr/>
        <p:txBody>
          <a:bodyPr/>
          <a:lstStyle>
            <a:lvl1pPr>
              <a:defRPr/>
            </a:lvl1pPr>
          </a:lstStyle>
          <a:p>
            <a:pPr>
              <a:defRPr/>
            </a:pPr>
            <a:fld id="{670C4376-3542-43BA-B857-77B5330C34F0}" type="datetimeFigureOut">
              <a:rPr lang="en-US"/>
              <a:pPr>
                <a:defRPr/>
              </a:pPr>
              <a:t>3/30/2021</a:t>
            </a:fld>
            <a:endParaRPr lang="en-US"/>
          </a:p>
        </p:txBody>
      </p:sp>
      <p:sp>
        <p:nvSpPr>
          <p:cNvPr id="3" name="Footer Placeholder 4">
            <a:extLst>
              <a:ext uri="{FF2B5EF4-FFF2-40B4-BE49-F238E27FC236}">
                <a16:creationId xmlns:a16="http://schemas.microsoft.com/office/drawing/2014/main" xmlns="" id="{1648D0FA-9607-4510-91A3-32EFF1D67CB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4EDE431B-688B-42B8-BA60-B034DA9C5114}"/>
              </a:ext>
            </a:extLst>
          </p:cNvPr>
          <p:cNvSpPr>
            <a:spLocks noGrp="1"/>
          </p:cNvSpPr>
          <p:nvPr>
            <p:ph type="sldNum" sz="quarter" idx="12"/>
          </p:nvPr>
        </p:nvSpPr>
        <p:spPr/>
        <p:txBody>
          <a:bodyPr/>
          <a:lstStyle>
            <a:lvl1pPr>
              <a:defRPr/>
            </a:lvl1pPr>
          </a:lstStyle>
          <a:p>
            <a:fld id="{090B1B51-DE6E-4D8B-8219-0F05F8AE2152}" type="slidenum">
              <a:rPr lang="en-US" altLang="en-US"/>
              <a:pPr/>
              <a:t>‹#›</a:t>
            </a:fld>
            <a:endParaRPr lang="en-US" altLang="en-US"/>
          </a:p>
        </p:txBody>
      </p:sp>
    </p:spTree>
    <p:extLst>
      <p:ext uri="{BB962C8B-B14F-4D97-AF65-F5344CB8AC3E}">
        <p14:creationId xmlns:p14="http://schemas.microsoft.com/office/powerpoint/2010/main" val="32313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D9BD1E4-42B2-402E-ADB1-370B01DDC91F}"/>
              </a:ext>
            </a:extLst>
          </p:cNvPr>
          <p:cNvSpPr>
            <a:spLocks noGrp="1"/>
          </p:cNvSpPr>
          <p:nvPr>
            <p:ph type="dt" sz="half" idx="10"/>
          </p:nvPr>
        </p:nvSpPr>
        <p:spPr/>
        <p:txBody>
          <a:bodyPr/>
          <a:lstStyle>
            <a:lvl1pPr>
              <a:defRPr/>
            </a:lvl1pPr>
          </a:lstStyle>
          <a:p>
            <a:pPr>
              <a:defRPr/>
            </a:pPr>
            <a:fld id="{FB3BD49A-BC93-4BFD-A89E-D2286DF0084D}" type="datetimeFigureOut">
              <a:rPr lang="en-US"/>
              <a:pPr>
                <a:defRPr/>
              </a:pPr>
              <a:t>3/30/2021</a:t>
            </a:fld>
            <a:endParaRPr lang="en-US"/>
          </a:p>
        </p:txBody>
      </p:sp>
      <p:sp>
        <p:nvSpPr>
          <p:cNvPr id="6" name="Footer Placeholder 4">
            <a:extLst>
              <a:ext uri="{FF2B5EF4-FFF2-40B4-BE49-F238E27FC236}">
                <a16:creationId xmlns:a16="http://schemas.microsoft.com/office/drawing/2014/main" xmlns="" id="{DB983E32-A37E-4C36-8321-FEEF99E94B4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7546263-8396-4A87-BB4B-DE78B30E2B30}"/>
              </a:ext>
            </a:extLst>
          </p:cNvPr>
          <p:cNvSpPr>
            <a:spLocks noGrp="1"/>
          </p:cNvSpPr>
          <p:nvPr>
            <p:ph type="sldNum" sz="quarter" idx="12"/>
          </p:nvPr>
        </p:nvSpPr>
        <p:spPr/>
        <p:txBody>
          <a:bodyPr/>
          <a:lstStyle>
            <a:lvl1pPr>
              <a:defRPr/>
            </a:lvl1pPr>
          </a:lstStyle>
          <a:p>
            <a:fld id="{0F2F4A1E-1B87-4610-A661-7368BCF361C8}" type="slidenum">
              <a:rPr lang="en-US" altLang="en-US"/>
              <a:pPr/>
              <a:t>‹#›</a:t>
            </a:fld>
            <a:endParaRPr lang="en-US" altLang="en-US"/>
          </a:p>
        </p:txBody>
      </p:sp>
    </p:spTree>
    <p:extLst>
      <p:ext uri="{BB962C8B-B14F-4D97-AF65-F5344CB8AC3E}">
        <p14:creationId xmlns:p14="http://schemas.microsoft.com/office/powerpoint/2010/main" val="296833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84EBFF21-DFB3-4D10-8AFB-95218AF317AD}"/>
              </a:ext>
            </a:extLst>
          </p:cNvPr>
          <p:cNvSpPr>
            <a:spLocks noGrp="1"/>
          </p:cNvSpPr>
          <p:nvPr>
            <p:ph type="dt" sz="half" idx="10"/>
          </p:nvPr>
        </p:nvSpPr>
        <p:spPr/>
        <p:txBody>
          <a:bodyPr/>
          <a:lstStyle>
            <a:lvl1pPr>
              <a:defRPr/>
            </a:lvl1pPr>
          </a:lstStyle>
          <a:p>
            <a:pPr>
              <a:defRPr/>
            </a:pPr>
            <a:fld id="{0EE9B643-B720-4CB1-B549-16B0BBEADBA0}" type="datetimeFigureOut">
              <a:rPr lang="en-US"/>
              <a:pPr>
                <a:defRPr/>
              </a:pPr>
              <a:t>3/30/2021</a:t>
            </a:fld>
            <a:endParaRPr lang="en-US"/>
          </a:p>
        </p:txBody>
      </p:sp>
      <p:sp>
        <p:nvSpPr>
          <p:cNvPr id="6" name="Footer Placeholder 4">
            <a:extLst>
              <a:ext uri="{FF2B5EF4-FFF2-40B4-BE49-F238E27FC236}">
                <a16:creationId xmlns:a16="http://schemas.microsoft.com/office/drawing/2014/main" xmlns="" id="{57FAC08F-5E89-46ED-85AB-DA12E10D97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5D3ECD7-3D0C-4CCB-9096-F97750BA2844}"/>
              </a:ext>
            </a:extLst>
          </p:cNvPr>
          <p:cNvSpPr>
            <a:spLocks noGrp="1"/>
          </p:cNvSpPr>
          <p:nvPr>
            <p:ph type="sldNum" sz="quarter" idx="12"/>
          </p:nvPr>
        </p:nvSpPr>
        <p:spPr/>
        <p:txBody>
          <a:bodyPr/>
          <a:lstStyle>
            <a:lvl1pPr>
              <a:defRPr/>
            </a:lvl1pPr>
          </a:lstStyle>
          <a:p>
            <a:fld id="{4C1291E4-5A9B-4057-B224-70865647C933}" type="slidenum">
              <a:rPr lang="en-US" altLang="en-US"/>
              <a:pPr/>
              <a:t>‹#›</a:t>
            </a:fld>
            <a:endParaRPr lang="en-US" altLang="en-US"/>
          </a:p>
        </p:txBody>
      </p:sp>
    </p:spTree>
    <p:extLst>
      <p:ext uri="{BB962C8B-B14F-4D97-AF65-F5344CB8AC3E}">
        <p14:creationId xmlns:p14="http://schemas.microsoft.com/office/powerpoint/2010/main" val="409556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CEA74BF-20A4-4A1A-ADB4-DFBB3BFFA5E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0CC02845-9A57-460B-A721-225322BF392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F2ED95F9-13A6-42C9-A9F8-F81668345D4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1F8F8FA-8DEE-458D-89D6-1040783E29ED}" type="datetimeFigureOut">
              <a:rPr lang="en-US"/>
              <a:pPr>
                <a:defRPr/>
              </a:pPr>
              <a:t>3/30/2021</a:t>
            </a:fld>
            <a:endParaRPr lang="en-US"/>
          </a:p>
        </p:txBody>
      </p:sp>
      <p:sp>
        <p:nvSpPr>
          <p:cNvPr id="5" name="Footer Placeholder 4">
            <a:extLst>
              <a:ext uri="{FF2B5EF4-FFF2-40B4-BE49-F238E27FC236}">
                <a16:creationId xmlns:a16="http://schemas.microsoft.com/office/drawing/2014/main" xmlns="" id="{72C97463-396D-4946-B613-306931FDB8C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C971D94B-6DFF-440D-A582-AEC097BCA4C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BBBCFA2-7EDA-42BD-9F48-3207A674AF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2E6B13CC-AF46-497E-BCBE-DB98F37F4620}"/>
              </a:ext>
            </a:extLst>
          </p:cNvPr>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3CD0A54E-45C5-4F3E-A5B9-CA6E215EBE8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60" name="Rectangle 4">
            <a:extLst>
              <a:ext uri="{FF2B5EF4-FFF2-40B4-BE49-F238E27FC236}">
                <a16:creationId xmlns:a16="http://schemas.microsoft.com/office/drawing/2014/main" xmlns="" id="{B5B53BE9-04D8-40DC-8C53-2028B91B356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fld id="{75C41924-FA30-45FD-BB23-57068CF7C962}" type="datetimeFigureOut">
              <a:rPr lang="en-US"/>
              <a:pPr>
                <a:defRPr/>
              </a:pPr>
              <a:t>3/30/2021</a:t>
            </a:fld>
            <a:endParaRPr lang="en-US"/>
          </a:p>
        </p:txBody>
      </p:sp>
      <p:sp>
        <p:nvSpPr>
          <p:cNvPr id="480261" name="Rectangle 5">
            <a:extLst>
              <a:ext uri="{FF2B5EF4-FFF2-40B4-BE49-F238E27FC236}">
                <a16:creationId xmlns:a16="http://schemas.microsoft.com/office/drawing/2014/main" xmlns="" id="{7CD307B7-07FB-4B5F-A5B0-3D874EB0289C}"/>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480262" name="Rectangle 6">
            <a:extLst>
              <a:ext uri="{FF2B5EF4-FFF2-40B4-BE49-F238E27FC236}">
                <a16:creationId xmlns:a16="http://schemas.microsoft.com/office/drawing/2014/main" xmlns="" id="{8B34586E-75D6-4E16-8B2E-C5AAD566714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DD0FC4A-715F-47AB-B97D-4EC581F53D2F}" type="slidenum">
              <a:rPr lang="en-US" altLang="en-US"/>
              <a:pPr/>
              <a:t>‹#›</a:t>
            </a:fld>
            <a:endParaRPr lang="en-US" altLang="en-US"/>
          </a:p>
        </p:txBody>
      </p:sp>
    </p:spTree>
    <p:extLst>
      <p:ext uri="{BB962C8B-B14F-4D97-AF65-F5344CB8AC3E}">
        <p14:creationId xmlns:p14="http://schemas.microsoft.com/office/powerpoint/2010/main" val="163079777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Times New Roman" pitchFamily="18" charset="0"/>
          <a:cs typeface="Arial" charset="0"/>
        </a:defRPr>
      </a:lvl2pPr>
      <a:lvl3pPr algn="ctr" rtl="0" eaLnBrk="0" fontAlgn="base" hangingPunct="0">
        <a:spcBef>
          <a:spcPct val="0"/>
        </a:spcBef>
        <a:spcAft>
          <a:spcPct val="0"/>
        </a:spcAft>
        <a:defRPr sz="2800">
          <a:solidFill>
            <a:schemeClr val="tx2"/>
          </a:solidFill>
          <a:latin typeface="Times New Roman" pitchFamily="18" charset="0"/>
          <a:cs typeface="Arial" charset="0"/>
        </a:defRPr>
      </a:lvl3pPr>
      <a:lvl4pPr algn="ctr" rtl="0" eaLnBrk="0" fontAlgn="base" hangingPunct="0">
        <a:spcBef>
          <a:spcPct val="0"/>
        </a:spcBef>
        <a:spcAft>
          <a:spcPct val="0"/>
        </a:spcAft>
        <a:defRPr sz="2800">
          <a:solidFill>
            <a:schemeClr val="tx2"/>
          </a:solidFill>
          <a:latin typeface="Times New Roman" pitchFamily="18" charset="0"/>
          <a:cs typeface="Arial" charset="0"/>
        </a:defRPr>
      </a:lvl4pPr>
      <a:lvl5pPr algn="ctr" rtl="0" eaLnBrk="0" fontAlgn="base" hangingPunct="0">
        <a:spcBef>
          <a:spcPct val="0"/>
        </a:spcBef>
        <a:spcAft>
          <a:spcPct val="0"/>
        </a:spcAft>
        <a:defRPr sz="2800">
          <a:solidFill>
            <a:schemeClr val="tx2"/>
          </a:solidFill>
          <a:latin typeface="Times New Roman" pitchFamily="18" charset="0"/>
          <a:cs typeface="Arial" charset="0"/>
        </a:defRPr>
      </a:lvl5pPr>
      <a:lvl6pPr marL="457200" algn="ctr" rtl="0" fontAlgn="base">
        <a:spcBef>
          <a:spcPct val="0"/>
        </a:spcBef>
        <a:spcAft>
          <a:spcPct val="0"/>
        </a:spcAft>
        <a:defRPr sz="2800">
          <a:solidFill>
            <a:schemeClr val="tx2"/>
          </a:solidFill>
          <a:latin typeface="Times New Roman" pitchFamily="18" charset="0"/>
          <a:cs typeface="Arial" charset="0"/>
        </a:defRPr>
      </a:lvl6pPr>
      <a:lvl7pPr marL="914400" algn="ctr" rtl="0" fontAlgn="base">
        <a:spcBef>
          <a:spcPct val="0"/>
        </a:spcBef>
        <a:spcAft>
          <a:spcPct val="0"/>
        </a:spcAft>
        <a:defRPr sz="2800">
          <a:solidFill>
            <a:schemeClr val="tx2"/>
          </a:solidFill>
          <a:latin typeface="Times New Roman" pitchFamily="18" charset="0"/>
          <a:cs typeface="Arial" charset="0"/>
        </a:defRPr>
      </a:lvl7pPr>
      <a:lvl8pPr marL="1371600" algn="ctr" rtl="0" fontAlgn="base">
        <a:spcBef>
          <a:spcPct val="0"/>
        </a:spcBef>
        <a:spcAft>
          <a:spcPct val="0"/>
        </a:spcAft>
        <a:defRPr sz="2800">
          <a:solidFill>
            <a:schemeClr val="tx2"/>
          </a:solidFill>
          <a:latin typeface="Times New Roman" pitchFamily="18" charset="0"/>
          <a:cs typeface="Arial" charset="0"/>
        </a:defRPr>
      </a:lvl8pPr>
      <a:lvl9pPr marL="1828800" algn="ctr" rtl="0" fontAlgn="base">
        <a:spcBef>
          <a:spcPct val="0"/>
        </a:spcBef>
        <a:spcAft>
          <a:spcPct val="0"/>
        </a:spcAft>
        <a:defRPr sz="28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hoidongbaucu.quochoi.vn/Pages/home.aspx" TargetMode="External"/><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0F509AC2-5D7D-4BBD-8E82-B802D128ED7B}"/>
              </a:ext>
            </a:extLst>
          </p:cNvPr>
          <p:cNvSpPr txBox="1">
            <a:spLocks/>
          </p:cNvSpPr>
          <p:nvPr/>
        </p:nvSpPr>
        <p:spPr>
          <a:xfrm>
            <a:off x="76200" y="2819400"/>
            <a:ext cx="9067800" cy="28956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Bef>
                <a:spcPts val="600"/>
              </a:spcBef>
              <a:spcAft>
                <a:spcPts val="600"/>
              </a:spcAft>
              <a:defRPr/>
            </a:pPr>
            <a:r>
              <a:rPr lang="en-US" sz="4000" b="1" dirty="0">
                <a:ln w="6350">
                  <a:solidFill>
                    <a:srgbClr val="002060"/>
                  </a:solidFill>
                  <a:prstDash val="solid"/>
                </a:ln>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GIỚI THIỆU</a:t>
            </a:r>
            <a:r>
              <a:rPr lang="en-US" sz="3600" b="1" dirty="0">
                <a:ln w="3175">
                  <a:solidFill>
                    <a:srgbClr val="FFFF00"/>
                  </a:solidFill>
                  <a:prstDash val="solid"/>
                </a:ln>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fontAlgn="auto">
              <a:spcBef>
                <a:spcPts val="600"/>
              </a:spcBef>
              <a:spcAft>
                <a:spcPts val="600"/>
              </a:spcAft>
              <a:defRPr/>
            </a:pPr>
            <a:r>
              <a:rPr lang="en-US" sz="3000" b="1" dirty="0">
                <a:ln w="3175">
                  <a:solidFill>
                    <a:srgbClr val="FFFF00"/>
                  </a:solidFill>
                  <a:prstDash val="solid"/>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LUẬT BẦU CỬ ĐẠI BIỂU QUỐC HỘI VÀ </a:t>
            </a:r>
          </a:p>
          <a:p>
            <a:pPr fontAlgn="auto">
              <a:spcBef>
                <a:spcPts val="600"/>
              </a:spcBef>
              <a:spcAft>
                <a:spcPts val="600"/>
              </a:spcAft>
              <a:defRPr/>
            </a:pPr>
            <a:r>
              <a:rPr lang="en-US" sz="3000" b="1" dirty="0">
                <a:ln w="3175">
                  <a:solidFill>
                    <a:srgbClr val="FFFF00"/>
                  </a:solidFill>
                  <a:prstDash val="solid"/>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ĐẠI BIỂU HỘI ĐỒNG NHÂN DÂN, </a:t>
            </a:r>
          </a:p>
          <a:p>
            <a:pPr fontAlgn="auto">
              <a:spcBef>
                <a:spcPts val="600"/>
              </a:spcBef>
              <a:spcAft>
                <a:spcPts val="600"/>
              </a:spcAft>
              <a:defRPr/>
            </a:pPr>
            <a:r>
              <a:rPr lang="en-US" sz="3000" b="1" dirty="0">
                <a:ln w="3175">
                  <a:solidFill>
                    <a:srgbClr val="FFFF00"/>
                  </a:solidFill>
                  <a:prstDash val="solid"/>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LUẬT SỬA ĐỔI, BỔ SUNG MỘT SỐ </a:t>
            </a:r>
          </a:p>
          <a:p>
            <a:pPr fontAlgn="auto">
              <a:spcBef>
                <a:spcPts val="600"/>
              </a:spcBef>
              <a:spcAft>
                <a:spcPts val="600"/>
              </a:spcAft>
              <a:defRPr/>
            </a:pPr>
            <a:r>
              <a:rPr lang="en-US" sz="3000" b="1" dirty="0">
                <a:ln w="3175">
                  <a:solidFill>
                    <a:srgbClr val="FFFF00"/>
                  </a:solidFill>
                  <a:prstDash val="solid"/>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ĐIỀU CỦA LUẬT TỔ CHỨC QUỐC HỘI, </a:t>
            </a:r>
          </a:p>
          <a:p>
            <a:pPr fontAlgn="auto">
              <a:spcBef>
                <a:spcPts val="600"/>
              </a:spcBef>
              <a:spcAft>
                <a:spcPts val="600"/>
              </a:spcAft>
              <a:defRPr/>
            </a:pPr>
            <a:r>
              <a:rPr lang="vi-VN" sz="3000" b="1" dirty="0">
                <a:ln w="3175">
                  <a:solidFill>
                    <a:srgbClr val="FFFF00"/>
                  </a:solidFill>
                  <a:prstDash val="solid"/>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LUẬT TỔ CHỨC CHÍNH QUYỀN ĐỊA PHƯƠNG</a:t>
            </a:r>
            <a:endParaRPr lang="en-US" sz="3000" b="1" dirty="0">
              <a:ln w="3175">
                <a:solidFill>
                  <a:srgbClr val="FFFF00"/>
                </a:solidFill>
                <a:prstDash val="solid"/>
              </a:ln>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077" name="Title 1">
            <a:extLst>
              <a:ext uri="{FF2B5EF4-FFF2-40B4-BE49-F238E27FC236}">
                <a16:creationId xmlns:a16="http://schemas.microsoft.com/office/drawing/2014/main" xmlns="" id="{E829491A-C321-4443-A463-CDFDC10FE732}"/>
              </a:ext>
            </a:extLst>
          </p:cNvPr>
          <p:cNvSpPr txBox="1">
            <a:spLocks/>
          </p:cNvSpPr>
          <p:nvPr/>
        </p:nvSpPr>
        <p:spPr bwMode="auto">
          <a:xfrm>
            <a:off x="381000" y="5867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i="1" dirty="0" err="1">
                <a:solidFill>
                  <a:srgbClr val="FF0000"/>
                </a:solidFill>
                <a:latin typeface="Times New Roman" panose="02020603050405020304" pitchFamily="18" charset="0"/>
                <a:cs typeface="Times New Roman" panose="02020603050405020304" pitchFamily="18" charset="0"/>
              </a:rPr>
              <a:t>Thành</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phố</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Hồ</a:t>
            </a:r>
            <a:r>
              <a:rPr lang="en-US" altLang="en-US" sz="2000" b="1" i="1" dirty="0">
                <a:solidFill>
                  <a:srgbClr val="FF0000"/>
                </a:solidFill>
                <a:latin typeface="Times New Roman" panose="02020603050405020304" pitchFamily="18" charset="0"/>
                <a:cs typeface="Times New Roman" panose="02020603050405020304" pitchFamily="18" charset="0"/>
              </a:rPr>
              <a:t> </a:t>
            </a:r>
            <a:r>
              <a:rPr lang="en-US" altLang="en-US" sz="2000" b="1" i="1" dirty="0" err="1">
                <a:solidFill>
                  <a:srgbClr val="FF0000"/>
                </a:solidFill>
                <a:latin typeface="Times New Roman" panose="02020603050405020304" pitchFamily="18" charset="0"/>
                <a:cs typeface="Times New Roman" panose="02020603050405020304" pitchFamily="18" charset="0"/>
              </a:rPr>
              <a:t>Chí</a:t>
            </a:r>
            <a:r>
              <a:rPr lang="en-US" altLang="en-US" sz="2000" b="1" i="1" dirty="0">
                <a:solidFill>
                  <a:srgbClr val="FF0000"/>
                </a:solidFill>
                <a:latin typeface="Times New Roman" panose="02020603050405020304" pitchFamily="18" charset="0"/>
                <a:cs typeface="Times New Roman" panose="02020603050405020304" pitchFamily="18" charset="0"/>
              </a:rPr>
              <a:t> Minh, </a:t>
            </a:r>
            <a:r>
              <a:rPr lang="en-US" altLang="en-US" sz="2000" b="1" i="1" dirty="0" err="1">
                <a:solidFill>
                  <a:srgbClr val="FF0000"/>
                </a:solidFill>
                <a:latin typeface="Times New Roman" panose="02020603050405020304" pitchFamily="18" charset="0"/>
                <a:cs typeface="Times New Roman" panose="02020603050405020304" pitchFamily="18" charset="0"/>
              </a:rPr>
              <a:t>ngày</a:t>
            </a:r>
            <a:r>
              <a:rPr lang="en-US" altLang="en-US" sz="2000" b="1" i="1" dirty="0">
                <a:solidFill>
                  <a:srgbClr val="FF0000"/>
                </a:solidFill>
                <a:latin typeface="Times New Roman" panose="02020603050405020304" pitchFamily="18" charset="0"/>
                <a:cs typeface="Times New Roman" panose="02020603050405020304" pitchFamily="18" charset="0"/>
              </a:rPr>
              <a:t> 17 </a:t>
            </a:r>
            <a:r>
              <a:rPr lang="en-US" altLang="en-US" sz="2000" b="1" i="1" dirty="0" err="1">
                <a:solidFill>
                  <a:srgbClr val="FF0000"/>
                </a:solidFill>
                <a:latin typeface="Times New Roman" panose="02020603050405020304" pitchFamily="18" charset="0"/>
                <a:cs typeface="Times New Roman" panose="02020603050405020304" pitchFamily="18" charset="0"/>
              </a:rPr>
              <a:t>tháng</a:t>
            </a:r>
            <a:r>
              <a:rPr lang="en-US" altLang="en-US" sz="2000" b="1" i="1" dirty="0">
                <a:solidFill>
                  <a:srgbClr val="FF0000"/>
                </a:solidFill>
                <a:latin typeface="Times New Roman" panose="02020603050405020304" pitchFamily="18" charset="0"/>
                <a:cs typeface="Times New Roman" panose="02020603050405020304" pitchFamily="18" charset="0"/>
              </a:rPr>
              <a:t> 3 </a:t>
            </a:r>
            <a:r>
              <a:rPr lang="en-US" altLang="en-US" sz="2000" b="1" i="1" dirty="0" err="1">
                <a:solidFill>
                  <a:srgbClr val="FF0000"/>
                </a:solidFill>
                <a:latin typeface="Times New Roman" panose="02020603050405020304" pitchFamily="18" charset="0"/>
                <a:cs typeface="Times New Roman" panose="02020603050405020304" pitchFamily="18" charset="0"/>
              </a:rPr>
              <a:t>năm</a:t>
            </a:r>
            <a:r>
              <a:rPr lang="en-US" altLang="en-US" sz="2000" b="1" i="1" dirty="0">
                <a:solidFill>
                  <a:srgbClr val="FF0000"/>
                </a:solidFill>
                <a:latin typeface="Times New Roman" panose="02020603050405020304" pitchFamily="18" charset="0"/>
                <a:cs typeface="Times New Roman" panose="02020603050405020304" pitchFamily="18" charset="0"/>
              </a:rPr>
              <a:t> 2021</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3200" b="1" dirty="0">
                <a:solidFill>
                  <a:srgbClr val="FFFFFF"/>
                </a:solidFill>
              </a:rPr>
              <a:t>Chương V: Ứng cử và hiệp thương, giới thiệu người ứng cử đại biểu Quốc hội, đại biểu Hội đồng nhân dân</a:t>
            </a:r>
            <a:endParaRPr lang="en-US" sz="3200" b="1" dirty="0">
              <a:solidFill>
                <a:srgbClr val="FFFFFF"/>
              </a:solidFill>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4636" y="5562600"/>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0" indent="0" algn="just">
              <a:lnSpc>
                <a:spcPct val="90000"/>
              </a:lnSpc>
              <a:buNone/>
            </a:pPr>
            <a:r>
              <a:rPr lang="vi-VN" sz="2200" b="1" dirty="0">
                <a:solidFill>
                  <a:srgbClr val="C00000"/>
                </a:solidFill>
              </a:rPr>
              <a:t>- Mục 3 </a:t>
            </a:r>
            <a:r>
              <a:rPr lang="vi-VN" sz="2200" b="1" dirty="0">
                <a:solidFill>
                  <a:srgbClr val="002060"/>
                </a:solidFill>
              </a:rPr>
              <a:t>về hiệp thương, giới thiệu người ứng cử đại biểu Hội đồng nhân dân và điều chỉnh cơ cấu, thành phần, số lượng người được giới thiệu ứng cử đại biểu Hội đồng nhân dân; và mục về danh sách những người ứng cử quy định Hội nghị hiệp thương lần thứ nhất, lần thứ hai, lần thứ ba; Thường trực Hội đồng nhân dân điều chỉnh cơ cấu, thành phần, số lượng người được giới thiệu ứng cử đại biểu Hội đồng nhân dân; Giới thiệu người của cơ quan, tổ chức, đơn vị ứng cử đại biểu Hội đồng nhân dân; Hội nghị cử tri; Xác minh và trả lời các vụ việc mà cử tri nêu đối với người ứng cử đại biểu Hội đồng nhân dân; </a:t>
            </a:r>
          </a:p>
        </p:txBody>
      </p:sp>
    </p:spTree>
    <p:extLst>
      <p:ext uri="{BB962C8B-B14F-4D97-AF65-F5344CB8AC3E}">
        <p14:creationId xmlns:p14="http://schemas.microsoft.com/office/powerpoint/2010/main" val="20161393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3200" b="1" dirty="0">
                <a:solidFill>
                  <a:srgbClr val="FFFFFF"/>
                </a:solidFill>
              </a:rPr>
              <a:t>Chương V: Ứng cử và hiệp thương, giới thiệu người ứng cử đại biểu Quốc hội, đại biểu Hội đồng nhân dân</a:t>
            </a:r>
            <a:endParaRPr lang="en-US" sz="3200" b="1" dirty="0">
              <a:solidFill>
                <a:srgbClr val="FFFFFF"/>
              </a:solidFill>
            </a:endParaRPr>
          </a:p>
        </p:txBody>
      </p:sp>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0" indent="0" algn="just">
              <a:lnSpc>
                <a:spcPct val="90000"/>
              </a:lnSpc>
              <a:buNone/>
            </a:pPr>
            <a:r>
              <a:rPr lang="vi-VN" sz="2800" b="1" dirty="0">
                <a:solidFill>
                  <a:srgbClr val="C00000"/>
                </a:solidFill>
              </a:rPr>
              <a:t>- Mục 4 </a:t>
            </a:r>
            <a:r>
              <a:rPr lang="vi-VN" sz="2800" b="1" dirty="0">
                <a:solidFill>
                  <a:srgbClr val="002060"/>
                </a:solidFill>
              </a:rPr>
              <a:t>về Danh sách những người ứng cử quy định về danh sách người ứng cử đại biểu Quốc hội; danh sách người ứng cử đại biểu Hội đồng nhân dân; việc niêm yết danh sách người ứng cử; việc xóa tên người ứng cử; việc khiếu nại, tố cáo về người ứng cử, lập danh sách người ứng cử. </a:t>
            </a: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94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3200" b="1" dirty="0">
                <a:solidFill>
                  <a:srgbClr val="FFFFFF"/>
                </a:solidFill>
              </a:rPr>
              <a:t>Chương VI. Tuyên truyền, </a:t>
            </a:r>
            <a:r>
              <a:rPr lang="en-US" sz="3200" b="1" dirty="0">
                <a:solidFill>
                  <a:srgbClr val="FFFFFF"/>
                </a:solidFill>
              </a:rPr>
              <a:t/>
            </a:r>
            <a:br>
              <a:rPr lang="en-US" sz="3200" b="1" dirty="0">
                <a:solidFill>
                  <a:srgbClr val="FFFFFF"/>
                </a:solidFill>
              </a:rPr>
            </a:br>
            <a:r>
              <a:rPr lang="vi-VN" sz="3200" b="1" dirty="0">
                <a:solidFill>
                  <a:srgbClr val="FFFFFF"/>
                </a:solidFill>
              </a:rPr>
              <a:t>Vận động bầu cử</a:t>
            </a:r>
            <a:endParaRPr lang="en-US" sz="3200" b="1" dirty="0">
              <a:solidFill>
                <a:srgbClr val="FFFFFF"/>
              </a:solidFill>
            </a:endParaRPr>
          </a:p>
        </p:txBody>
      </p:sp>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0" indent="0" algn="just">
              <a:lnSpc>
                <a:spcPct val="90000"/>
              </a:lnSpc>
              <a:buNone/>
            </a:pPr>
            <a:r>
              <a:rPr lang="vi-VN" sz="2400" b="1" dirty="0">
                <a:solidFill>
                  <a:srgbClr val="C00000"/>
                </a:solidFill>
              </a:rPr>
              <a:t>Chương này gồm 7 điều (từ Điều 62 đến Điều 68)</a:t>
            </a:r>
            <a:r>
              <a:rPr lang="vi-VN" sz="2400" b="1" dirty="0">
                <a:solidFill>
                  <a:srgbClr val="002060"/>
                </a:solidFill>
              </a:rPr>
              <a:t> quy định về trách nhiệm của cơ quan, tổ chức trong chỉ đạo công tác thông tin, tuyên truyền và vận động bầu cử trong phạm vi cả nước; nguyên tắc vận động bầu cử; thời gian tiến hành vận động bầu cử; những hành vi bị cấm khi vận động bầu cử; các hình thức vận động bầu cử; về các hội nghị tiếp xúc cử tri; về việc vận động bầu cử thông qua phương tiện thông tin đại chúng.</a:t>
            </a:r>
            <a:endParaRPr lang="vi-VN" sz="2800" b="1" dirty="0">
              <a:solidFill>
                <a:srgbClr val="002060"/>
              </a:solidFill>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7784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3200" b="1" dirty="0">
                <a:solidFill>
                  <a:srgbClr val="FFFFFF"/>
                </a:solidFill>
              </a:rPr>
              <a:t>Chương VII. Nguyên tắc </a:t>
            </a:r>
            <a:r>
              <a:rPr lang="en-US" sz="3200" b="1" dirty="0">
                <a:solidFill>
                  <a:srgbClr val="FFFFFF"/>
                </a:solidFill>
              </a:rPr>
              <a:t/>
            </a:r>
            <a:br>
              <a:rPr lang="en-US" sz="3200" b="1" dirty="0">
                <a:solidFill>
                  <a:srgbClr val="FFFFFF"/>
                </a:solidFill>
              </a:rPr>
            </a:br>
            <a:r>
              <a:rPr lang="vi-VN" sz="3200" b="1" dirty="0">
                <a:solidFill>
                  <a:srgbClr val="FFFFFF"/>
                </a:solidFill>
              </a:rPr>
              <a:t>và trình tự bỏ phiếu</a:t>
            </a:r>
            <a:endParaRPr lang="en-US" sz="3200" b="1" dirty="0">
              <a:solidFill>
                <a:srgbClr val="FFFFFF"/>
              </a:solidFill>
            </a:endParaRPr>
          </a:p>
        </p:txBody>
      </p:sp>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0" indent="0" algn="just">
              <a:lnSpc>
                <a:spcPct val="90000"/>
              </a:lnSpc>
              <a:buNone/>
            </a:pPr>
            <a:r>
              <a:rPr lang="vi-VN" sz="2300" b="1" dirty="0">
                <a:solidFill>
                  <a:srgbClr val="C00000"/>
                </a:solidFill>
              </a:rPr>
              <a:t>Chương này gồm 4 điều (từ Điều 69 đến Điều 72)</a:t>
            </a:r>
            <a:r>
              <a:rPr lang="vi-VN" sz="2300" b="1" dirty="0">
                <a:solidFill>
                  <a:srgbClr val="002060"/>
                </a:solidFill>
              </a:rPr>
              <a:t> quy định về nguyên tắc bỏ phiếu; thông báo về thời gian bầu cử, nơi bỏ phiếu; thời gian bỏ phiếu và việc bỏ phiếu sớm, hoãn ngày bỏ phiếu.</a:t>
            </a:r>
          </a:p>
          <a:p>
            <a:pPr marL="0" indent="0" algn="just">
              <a:lnSpc>
                <a:spcPct val="90000"/>
              </a:lnSpc>
              <a:buNone/>
            </a:pPr>
            <a:r>
              <a:rPr lang="vi-VN" sz="2300" b="1" dirty="0">
                <a:solidFill>
                  <a:srgbClr val="002060"/>
                </a:solidFill>
              </a:rPr>
              <a:t>Theo đó, thời gian bỏ phiếu bắt đầu từ </a:t>
            </a:r>
            <a:r>
              <a:rPr lang="vi-VN" sz="2300" b="1" dirty="0">
                <a:solidFill>
                  <a:srgbClr val="C00000"/>
                </a:solidFill>
              </a:rPr>
              <a:t>bảy giờ sáng đến bảy giờ tối cùng ngày.</a:t>
            </a:r>
            <a:r>
              <a:rPr lang="vi-VN" sz="2300" b="1" dirty="0">
                <a:solidFill>
                  <a:srgbClr val="002060"/>
                </a:solidFill>
              </a:rPr>
              <a:t> Tuy nhiên, tuỳ tình hình địa phương, Tổ bầu cử có thể quyết định cho bắt đầu việc bỏ phiếu sớm hơn nhưng không được trước năm giờ sáng hoặc kết thúc muộn hơn nhưng không được quá 9 giờ tối cùng ngày. </a:t>
            </a:r>
          </a:p>
          <a:p>
            <a:pPr marL="0" indent="0" algn="just">
              <a:lnSpc>
                <a:spcPct val="90000"/>
              </a:lnSpc>
              <a:buNone/>
            </a:pPr>
            <a:endParaRPr lang="vi-VN" sz="2800" b="1" dirty="0">
              <a:solidFill>
                <a:srgbClr val="002060"/>
              </a:solidFill>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6223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4000" b="1" dirty="0">
                <a:solidFill>
                  <a:srgbClr val="FFFFFF"/>
                </a:solidFill>
              </a:rPr>
              <a:t>Chương VIII. Kết quả bầu cử</a:t>
            </a:r>
            <a:endParaRPr lang="en-US" sz="3200" b="1" dirty="0">
              <a:solidFill>
                <a:srgbClr val="FFFFFF"/>
              </a:solidFill>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727835"/>
          </a:xfrm>
        </p:spPr>
        <p:txBody>
          <a:bodyPr>
            <a:noAutofit/>
          </a:bodyPr>
          <a:lstStyle/>
          <a:p>
            <a:pPr marL="0" indent="0" algn="just">
              <a:lnSpc>
                <a:spcPct val="90000"/>
              </a:lnSpc>
              <a:buNone/>
            </a:pPr>
            <a:r>
              <a:rPr lang="vi-VN" sz="2300" b="1" dirty="0">
                <a:solidFill>
                  <a:srgbClr val="C00000"/>
                </a:solidFill>
              </a:rPr>
              <a:t>Chương này gồm 16 điều (từ Điều 73 đến Điều 88) chia thành 4 mục: </a:t>
            </a:r>
          </a:p>
          <a:p>
            <a:pPr marL="0" indent="0" algn="just">
              <a:lnSpc>
                <a:spcPct val="90000"/>
              </a:lnSpc>
              <a:buNone/>
            </a:pPr>
            <a:r>
              <a:rPr lang="vi-VN" sz="2300" b="1" dirty="0">
                <a:solidFill>
                  <a:srgbClr val="C00000"/>
                </a:solidFill>
              </a:rPr>
              <a:t>- Mục 1 </a:t>
            </a:r>
            <a:r>
              <a:rPr lang="vi-VN" sz="2300" b="1" dirty="0">
                <a:solidFill>
                  <a:srgbClr val="002060"/>
                </a:solidFill>
              </a:rPr>
              <a:t>về việc kiểm phiếu quy định rõ về trình tự, thành phần tham dự, việc chứng kiến mở hòm phiếu trước khi kiểm phiếu, biên bản kiểm phiếu, cách xác định phiếu bầu không hợp lệ, khiếu nại, tố cáo về kiểm phiếu.</a:t>
            </a:r>
          </a:p>
          <a:p>
            <a:pPr marL="0" indent="0" algn="just">
              <a:lnSpc>
                <a:spcPct val="90000"/>
              </a:lnSpc>
              <a:buNone/>
            </a:pPr>
            <a:r>
              <a:rPr lang="vi-VN" sz="2300" b="1" dirty="0">
                <a:solidFill>
                  <a:srgbClr val="C00000"/>
                </a:solidFill>
              </a:rPr>
              <a:t>- Mục 2 </a:t>
            </a:r>
            <a:r>
              <a:rPr lang="vi-VN" sz="2300" b="1" dirty="0">
                <a:solidFill>
                  <a:srgbClr val="002060"/>
                </a:solidFill>
              </a:rPr>
              <a:t>về kết quả bầu cử ở đơn vị bầu cử quy định về biên bản xác định kết quả bầu cử ở đơn vị, thời hạn phải gửi đến các cơ quan phụ trách bầu cử, nguyên tắc xác định người trúng cử. </a:t>
            </a:r>
          </a:p>
        </p:txBody>
      </p:sp>
    </p:spTree>
    <p:extLst>
      <p:ext uri="{BB962C8B-B14F-4D97-AF65-F5344CB8AC3E}">
        <p14:creationId xmlns:p14="http://schemas.microsoft.com/office/powerpoint/2010/main" val="4689310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0" indent="0" algn="just">
              <a:lnSpc>
                <a:spcPct val="90000"/>
              </a:lnSpc>
              <a:buNone/>
            </a:pPr>
            <a:r>
              <a:rPr lang="vi-VN" sz="2300" b="1" dirty="0">
                <a:solidFill>
                  <a:srgbClr val="C00000"/>
                </a:solidFill>
              </a:rPr>
              <a:t>- Mục 3 </a:t>
            </a:r>
            <a:r>
              <a:rPr lang="vi-VN" sz="2300" b="1" dirty="0">
                <a:solidFill>
                  <a:srgbClr val="002060"/>
                </a:solidFill>
              </a:rPr>
              <a:t>về việc bầu cử thêm, bầu cử lại quy định việc bầu cử thêm, bầu cử lại; Hủy kết quả bầu cử và quyết định bầu cử lại</a:t>
            </a:r>
          </a:p>
          <a:p>
            <a:pPr marL="0" indent="0" algn="just">
              <a:lnSpc>
                <a:spcPct val="90000"/>
              </a:lnSpc>
              <a:buNone/>
            </a:pPr>
            <a:r>
              <a:rPr lang="vi-VN" sz="2300" b="1" dirty="0">
                <a:solidFill>
                  <a:srgbClr val="C00000"/>
                </a:solidFill>
              </a:rPr>
              <a:t>- Mục 4 </a:t>
            </a:r>
            <a:r>
              <a:rPr lang="vi-VN" sz="2300" b="1" dirty="0">
                <a:solidFill>
                  <a:srgbClr val="002060"/>
                </a:solidFill>
              </a:rPr>
              <a:t>về việc tổng kết cuộc bầu cử quy định về biên bản xác định kết quả bầu cử đại biểu Quốc hội ở tỉnh, thành phố trực thuộc Trung ương; Biên bản tổng kết cuộc bầu cử đại biểu Quốc hội; Biên bản tổng kết cuộc bầu cử đại biểu Hội đồng nhân dân; Công bố kết quả bầu cử và danh sách những người trúng cử; Giải quyết khiếu nại về kết quả bầu cử; Xác nhận tư cách của người trúng cử đại biểu Quốc hội, đại biểu Hội đồng nhân dân.</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4000" b="1" dirty="0">
                <a:solidFill>
                  <a:srgbClr val="FFFFFF"/>
                </a:solidFill>
              </a:rPr>
              <a:t>Chương VIII. Kết quả bầu cử</a:t>
            </a:r>
            <a:endParaRPr lang="en-US" sz="3200" b="1" dirty="0">
              <a:solidFill>
                <a:srgbClr val="FFFFFF"/>
              </a:solidFill>
            </a:endParaRPr>
          </a:p>
        </p:txBody>
      </p:sp>
    </p:spTree>
    <p:extLst>
      <p:ext uri="{BB962C8B-B14F-4D97-AF65-F5344CB8AC3E}">
        <p14:creationId xmlns:p14="http://schemas.microsoft.com/office/powerpoint/2010/main" val="3528850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0" indent="0" algn="just">
              <a:lnSpc>
                <a:spcPct val="90000"/>
              </a:lnSpc>
              <a:buNone/>
            </a:pPr>
            <a:r>
              <a:rPr lang="vi-VN" sz="2400" b="1" dirty="0">
                <a:solidFill>
                  <a:srgbClr val="C00000"/>
                </a:solidFill>
              </a:rPr>
              <a:t>Chương này gồm 6 điều (từ Điều 89 đến Điều 94) </a:t>
            </a:r>
            <a:r>
              <a:rPr lang="vi-VN" sz="2400" b="1" dirty="0">
                <a:solidFill>
                  <a:srgbClr val="002060"/>
                </a:solidFill>
              </a:rPr>
              <a:t>quy định về việc bầu cử bổ sung đại biểu Quốc hội, đại biểu Hội đồng nhân dân; tổ chức phụ trách bầu cử bổ sung; danh sách cử tri trong bầu cử bổ sung; ứng cử và hiệp thương, giới thiệu người ứng cử trong bầu cử bổ sung; trình tự bầu cử và xác định kết quả trong bầu cử bổ sung và giải quyết khiếu nại, tố cáo, kiến nghị về bầu cử bổ sung.</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3600" b="1" dirty="0">
                <a:solidFill>
                  <a:srgbClr val="FFFFFF"/>
                </a:solidFill>
              </a:rPr>
              <a:t>Chương IX: Bầu cử bổ sung đại biểu Quốc hội, đại biểu Hội đồng nhân dân</a:t>
            </a:r>
            <a:endParaRPr lang="en-US" sz="3200" b="1" dirty="0">
              <a:solidFill>
                <a:srgbClr val="FFFFFF"/>
              </a:solidFill>
            </a:endParaRPr>
          </a:p>
        </p:txBody>
      </p:sp>
    </p:spTree>
    <p:extLst>
      <p:ext uri="{BB962C8B-B14F-4D97-AF65-F5344CB8AC3E}">
        <p14:creationId xmlns:p14="http://schemas.microsoft.com/office/powerpoint/2010/main" val="1855861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0" indent="0" algn="just">
              <a:lnSpc>
                <a:spcPct val="90000"/>
              </a:lnSpc>
              <a:buNone/>
            </a:pPr>
            <a:r>
              <a:rPr lang="vi-VN" sz="3600" b="1" dirty="0">
                <a:solidFill>
                  <a:srgbClr val="C00000"/>
                </a:solidFill>
              </a:rPr>
              <a:t>Chương này gồm 4 điều (từ Điều 95 đến Điều 98) </a:t>
            </a:r>
            <a:r>
              <a:rPr lang="vi-VN" sz="3600" b="1" dirty="0">
                <a:solidFill>
                  <a:srgbClr val="002060"/>
                </a:solidFill>
              </a:rPr>
              <a:t>quy định về xử lý vi phạm pháp luật về bầu cử; về quy định chuyển tiếp; hiệu lực thi hành và việc quy định chi tiết và hướng dẫn thi hành Luật.</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3600" b="1" dirty="0">
                <a:solidFill>
                  <a:srgbClr val="FFFFFF"/>
                </a:solidFill>
              </a:rPr>
              <a:t>Chương X: Xử lý vi phạm pháp luật về bầu cử  và điều khoản thi hành</a:t>
            </a:r>
            <a:endParaRPr lang="en-US" sz="3200" b="1" dirty="0">
              <a:solidFill>
                <a:srgbClr val="FFFFFF"/>
              </a:solidFill>
            </a:endParaRPr>
          </a:p>
        </p:txBody>
      </p:sp>
    </p:spTree>
    <p:extLst>
      <p:ext uri="{BB962C8B-B14F-4D97-AF65-F5344CB8AC3E}">
        <p14:creationId xmlns:p14="http://schemas.microsoft.com/office/powerpoint/2010/main" val="222251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06B78013-C1DE-4DF8-A2C4-502574E0A837}"/>
              </a:ext>
            </a:extLst>
          </p:cNvPr>
          <p:cNvSpPr>
            <a:spLocks noGrp="1"/>
          </p:cNvSpPr>
          <p:nvPr>
            <p:ph type="ctrTitle"/>
          </p:nvPr>
        </p:nvSpPr>
        <p:spPr>
          <a:xfrm>
            <a:off x="4648200" y="304800"/>
            <a:ext cx="3810000" cy="6248399"/>
          </a:xfrm>
        </p:spPr>
        <p:txBody>
          <a:bodyPr/>
          <a:lstStyle/>
          <a:p>
            <a:pPr eaLnBrk="1" hangingPunct="1"/>
            <a:r>
              <a:rPr lang="en-US" altLang="en-US" sz="3600" b="1" dirty="0">
                <a:latin typeface="Times New Roman" panose="02020603050405020304" pitchFamily="18" charset="0"/>
                <a:cs typeface="Times New Roman" panose="02020603050405020304" pitchFamily="18" charset="0"/>
              </a:rPr>
              <a:t>PHẦN 2:</a:t>
            </a:r>
            <a:br>
              <a:rPr lang="en-US" altLang="en-US" sz="3600" b="1" dirty="0">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GIỚI THIỆU </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VỀ NHỮNG ĐIỂM MỚI </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CỦA </a:t>
            </a:r>
            <a:r>
              <a:rPr lang="vi-VN" altLang="en-US" sz="3600" b="1" dirty="0">
                <a:solidFill>
                  <a:srgbClr val="FF0000"/>
                </a:solidFill>
                <a:latin typeface="Times New Roman" panose="02020603050405020304" pitchFamily="18" charset="0"/>
                <a:cs typeface="Times New Roman" panose="02020603050405020304" pitchFamily="18" charset="0"/>
              </a:rPr>
              <a:t>LUẬT </a:t>
            </a:r>
            <a:r>
              <a:rPr lang="en-US" altLang="en-US" sz="3600" b="1" dirty="0">
                <a:solidFill>
                  <a:srgbClr val="FF0000"/>
                </a:solidFill>
                <a:latin typeface="Times New Roman" panose="02020603050405020304" pitchFamily="18" charset="0"/>
                <a:cs typeface="Times New Roman" panose="02020603050405020304" pitchFamily="18" charset="0"/>
              </a:rPr>
              <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TỔ CHỨC</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QUỐC HỘI</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dirty="0" err="1">
                <a:solidFill>
                  <a:srgbClr val="FF0000"/>
                </a:solidFill>
                <a:latin typeface="Times New Roman" panose="02020603050405020304" pitchFamily="18" charset="0"/>
                <a:cs typeface="Times New Roman" panose="02020603050405020304" pitchFamily="18" charset="0"/>
              </a:rPr>
              <a:t>sửa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đổi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bổ</a:t>
            </a:r>
            <a:r>
              <a:rPr lang="en-US" altLang="en-US" sz="3600" b="1" dirty="0">
                <a:solidFill>
                  <a:srgbClr val="FF0000"/>
                </a:solidFill>
                <a:latin typeface="Times New Roman" panose="02020603050405020304" pitchFamily="18" charset="0"/>
                <a:cs typeface="Times New Roman" panose="02020603050405020304" pitchFamily="18" charset="0"/>
              </a:rPr>
              <a:t> sung) </a:t>
            </a:r>
          </a:p>
        </p:txBody>
      </p:sp>
      <p:pic>
        <p:nvPicPr>
          <p:cNvPr id="2" name="Picture 1">
            <a:extLst>
              <a:ext uri="{FF2B5EF4-FFF2-40B4-BE49-F238E27FC236}">
                <a16:creationId xmlns:a16="http://schemas.microsoft.com/office/drawing/2014/main" xmlns="" id="{446D822D-6D8B-4C28-BF3E-0A014A1F00A0}"/>
              </a:ext>
            </a:extLst>
          </p:cNvPr>
          <p:cNvPicPr>
            <a:picLocks noChangeAspect="1"/>
          </p:cNvPicPr>
          <p:nvPr/>
        </p:nvPicPr>
        <p:blipFill>
          <a:blip r:embed="rId2"/>
          <a:stretch>
            <a:fillRect/>
          </a:stretch>
        </p:blipFill>
        <p:spPr>
          <a:xfrm>
            <a:off x="-1" y="0"/>
            <a:ext cx="4548673" cy="6858000"/>
          </a:xfrm>
          <a:prstGeom prst="rect">
            <a:avLst/>
          </a:prstGeom>
        </p:spPr>
      </p:pic>
    </p:spTree>
    <p:extLst>
      <p:ext uri="{BB962C8B-B14F-4D97-AF65-F5344CB8AC3E}">
        <p14:creationId xmlns:p14="http://schemas.microsoft.com/office/powerpoint/2010/main" val="70152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0" indent="0" algn="just">
              <a:lnSpc>
                <a:spcPct val="90000"/>
              </a:lnSpc>
              <a:buNone/>
            </a:pPr>
            <a:r>
              <a:rPr lang="vi-VN" b="1" dirty="0">
                <a:solidFill>
                  <a:srgbClr val="C00000"/>
                </a:solidFill>
              </a:rPr>
              <a:t>Luật sửa đổi, bổ sung Luật Tổ chức quốc hội số 65/2020/QH13</a:t>
            </a:r>
            <a:r>
              <a:rPr lang="en-US" b="1" dirty="0">
                <a:solidFill>
                  <a:srgbClr val="C00000"/>
                </a:solidFill>
              </a:rPr>
              <a:t> </a:t>
            </a:r>
            <a:r>
              <a:rPr lang="vi-VN" b="1" dirty="0">
                <a:solidFill>
                  <a:srgbClr val="002060"/>
                </a:solidFill>
              </a:rPr>
              <a:t>được thông qua vào ngày 19/6/2020 với 422/451 đại biểu tham gia biểu quyết tán thành (chiếm tỷ lệ 87,37% tổng số đại biểu Quốc hội)</a:t>
            </a:r>
            <a:r>
              <a:rPr lang="en-US" b="1" dirty="0">
                <a:solidFill>
                  <a:srgbClr val="002060"/>
                </a:solidFill>
              </a:rPr>
              <a:t>, </a:t>
            </a:r>
            <a:r>
              <a:rPr lang="en-US" b="1" dirty="0" err="1">
                <a:solidFill>
                  <a:srgbClr val="002060"/>
                </a:solidFill>
              </a:rPr>
              <a:t>có</a:t>
            </a:r>
            <a:r>
              <a:rPr lang="en-US" b="1" dirty="0">
                <a:solidFill>
                  <a:srgbClr val="002060"/>
                </a:solidFill>
              </a:rPr>
              <a:t> </a:t>
            </a:r>
            <a:r>
              <a:rPr lang="en-US" b="1" dirty="0" err="1">
                <a:solidFill>
                  <a:srgbClr val="002060"/>
                </a:solidFill>
              </a:rPr>
              <a:t>hiệu</a:t>
            </a:r>
            <a:r>
              <a:rPr lang="en-US" b="1" dirty="0">
                <a:solidFill>
                  <a:srgbClr val="002060"/>
                </a:solidFill>
              </a:rPr>
              <a:t> </a:t>
            </a:r>
            <a:r>
              <a:rPr lang="en-US" b="1" dirty="0" err="1">
                <a:solidFill>
                  <a:srgbClr val="002060"/>
                </a:solidFill>
              </a:rPr>
              <a:t>lực</a:t>
            </a:r>
            <a:r>
              <a:rPr lang="en-US" b="1" dirty="0">
                <a:solidFill>
                  <a:srgbClr val="002060"/>
                </a:solidFill>
              </a:rPr>
              <a:t> </a:t>
            </a:r>
            <a:r>
              <a:rPr lang="en-US" b="1" dirty="0" err="1">
                <a:solidFill>
                  <a:srgbClr val="002060"/>
                </a:solidFill>
              </a:rPr>
              <a:t>từ</a:t>
            </a:r>
            <a:r>
              <a:rPr lang="en-US" b="1" dirty="0">
                <a:solidFill>
                  <a:srgbClr val="002060"/>
                </a:solidFill>
              </a:rPr>
              <a:t> </a:t>
            </a:r>
            <a:r>
              <a:rPr lang="en-US" b="1" dirty="0" err="1">
                <a:solidFill>
                  <a:srgbClr val="002060"/>
                </a:solidFill>
              </a:rPr>
              <a:t>ngày</a:t>
            </a:r>
            <a:r>
              <a:rPr lang="en-US" b="1" dirty="0">
                <a:solidFill>
                  <a:srgbClr val="002060"/>
                </a:solidFill>
              </a:rPr>
              <a:t> 01/01/2021.</a:t>
            </a:r>
            <a:endParaRPr lang="vi-VN" sz="3600" b="1" dirty="0">
              <a:solidFill>
                <a:srgbClr val="002060"/>
              </a:solidFill>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3600" b="1" dirty="0">
                <a:solidFill>
                  <a:srgbClr val="FFFFFF"/>
                </a:solidFill>
              </a:rPr>
              <a:t>Luật sửa đổi, bổ sung Luật Tổ chức </a:t>
            </a:r>
            <a:r>
              <a:rPr lang="en-US" sz="3600" b="1" dirty="0">
                <a:solidFill>
                  <a:srgbClr val="FFFFFF"/>
                </a:solidFill>
                <a:latin typeface="Times New Roman" panose="02020603050405020304" pitchFamily="18" charset="0"/>
                <a:cs typeface="Times New Roman" panose="02020603050405020304" pitchFamily="18" charset="0"/>
              </a:rPr>
              <a:t>Q</a:t>
            </a:r>
            <a:r>
              <a:rPr lang="vi-VN" sz="3600" b="1" dirty="0">
                <a:solidFill>
                  <a:srgbClr val="FFFFFF"/>
                </a:solidFill>
              </a:rPr>
              <a:t>uốc hội số 65/2020/QH13</a:t>
            </a:r>
            <a:endParaRPr lang="en-US" sz="3200" b="1" dirty="0">
              <a:solidFill>
                <a:srgbClr val="FFFFFF"/>
              </a:solidFill>
            </a:endParaRPr>
          </a:p>
        </p:txBody>
      </p:sp>
    </p:spTree>
    <p:extLst>
      <p:ext uri="{BB962C8B-B14F-4D97-AF65-F5344CB8AC3E}">
        <p14:creationId xmlns:p14="http://schemas.microsoft.com/office/powerpoint/2010/main" val="1739564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06B78013-C1DE-4DF8-A2C4-502574E0A837}"/>
              </a:ext>
            </a:extLst>
          </p:cNvPr>
          <p:cNvSpPr>
            <a:spLocks noGrp="1"/>
          </p:cNvSpPr>
          <p:nvPr>
            <p:ph type="ctrTitle"/>
          </p:nvPr>
        </p:nvSpPr>
        <p:spPr>
          <a:xfrm>
            <a:off x="4648200" y="304800"/>
            <a:ext cx="3810000" cy="6248399"/>
          </a:xfrm>
        </p:spPr>
        <p:txBody>
          <a:bodyPr/>
          <a:lstStyle/>
          <a:p>
            <a:pPr eaLnBrk="1" hangingPunct="1"/>
            <a:r>
              <a:rPr lang="en-US" altLang="en-US" sz="3600" b="1" dirty="0">
                <a:latin typeface="Arial" panose="020B0604020202020204" pitchFamily="34" charset="0"/>
                <a:cs typeface="Arial" panose="020B0604020202020204" pitchFamily="34" charset="0"/>
              </a:rPr>
              <a:t>PHẦN 1:</a:t>
            </a:r>
            <a:br>
              <a:rPr lang="en-US" altLang="en-US" sz="3600" b="1" dirty="0">
                <a:latin typeface="Arial" panose="020B0604020202020204" pitchFamily="34" charset="0"/>
                <a:cs typeface="Arial" panose="020B0604020202020204" pitchFamily="34" charset="0"/>
              </a:rPr>
            </a:br>
            <a:r>
              <a:rPr lang="en-US" altLang="en-US" sz="3600" b="1" dirty="0">
                <a:latin typeface="Arial" panose="020B0604020202020204" pitchFamily="34" charset="0"/>
                <a:cs typeface="Arial" panose="020B0604020202020204" pitchFamily="34" charset="0"/>
              </a:rPr>
              <a:t>GIỚI THIỆU VỀ</a:t>
            </a:r>
            <a:r>
              <a:rPr lang="en-US" altLang="en-US" sz="3600" b="1" dirty="0">
                <a:latin typeface="+mn-lt"/>
              </a:rPr>
              <a:t/>
            </a:r>
            <a:br>
              <a:rPr lang="en-US" altLang="en-US" sz="3600" b="1" dirty="0">
                <a:latin typeface="+mn-lt"/>
              </a:rPr>
            </a:br>
            <a:r>
              <a:rPr lang="vi-VN" altLang="en-US" sz="3600" b="1" dirty="0">
                <a:latin typeface="+mn-lt"/>
              </a:rPr>
              <a:t>LUẬT BẦU CỬ </a:t>
            </a:r>
            <a:r>
              <a:rPr lang="en-US" altLang="en-US" sz="3600" b="1" dirty="0">
                <a:latin typeface="+mn-lt"/>
              </a:rPr>
              <a:t/>
            </a:r>
            <a:br>
              <a:rPr lang="en-US" altLang="en-US" sz="3600" b="1" dirty="0">
                <a:latin typeface="+mn-lt"/>
              </a:rPr>
            </a:br>
            <a:r>
              <a:rPr lang="vi-VN" altLang="en-US" sz="3600" b="1" dirty="0">
                <a:latin typeface="+mn-lt"/>
              </a:rPr>
              <a:t>ĐẠI BIỂU QUỐC HỘI V</a:t>
            </a:r>
            <a:r>
              <a:rPr lang="en-US" altLang="en-US" sz="3600" b="1" dirty="0">
                <a:latin typeface="+mn-lt"/>
              </a:rPr>
              <a:t>À </a:t>
            </a:r>
            <a:r>
              <a:rPr lang="vi-VN" altLang="en-US" sz="3600" b="1" dirty="0">
                <a:latin typeface="+mn-lt"/>
              </a:rPr>
              <a:t>ĐẠI BIỂU HỘI ĐỒNG NHÂN DÂN</a:t>
            </a:r>
            <a:r>
              <a:rPr lang="en-US" altLang="en-US" sz="3600" b="1" dirty="0">
                <a:latin typeface="+mn-lt"/>
              </a:rPr>
              <a:t> </a:t>
            </a:r>
            <a:br>
              <a:rPr lang="en-US" altLang="en-US" sz="3600" b="1" dirty="0">
                <a:latin typeface="+mn-lt"/>
              </a:rPr>
            </a:br>
            <a:r>
              <a:rPr lang="vi-VN" altLang="en-US" sz="3600" b="1" dirty="0">
                <a:solidFill>
                  <a:srgbClr val="FF0000"/>
                </a:solidFill>
                <a:latin typeface="+mn-lt"/>
              </a:rPr>
              <a:t>GỒM </a:t>
            </a:r>
            <a:r>
              <a:rPr lang="en-US" altLang="en-US" sz="3600" b="1" dirty="0">
                <a:solidFill>
                  <a:srgbClr val="FF0000"/>
                </a:solidFill>
                <a:latin typeface="+mn-lt"/>
              </a:rPr>
              <a:t/>
            </a:r>
            <a:br>
              <a:rPr lang="en-US" altLang="en-US" sz="3600" b="1" dirty="0">
                <a:solidFill>
                  <a:srgbClr val="FF0000"/>
                </a:solidFill>
                <a:latin typeface="+mn-lt"/>
              </a:rPr>
            </a:br>
            <a:r>
              <a:rPr lang="vi-VN" altLang="en-US" sz="3600" b="1" dirty="0">
                <a:solidFill>
                  <a:srgbClr val="FF0000"/>
                </a:solidFill>
                <a:latin typeface="+mn-lt"/>
              </a:rPr>
              <a:t>10 CHƯƠNG </a:t>
            </a:r>
            <a:r>
              <a:rPr lang="en-US" altLang="en-US" sz="3600" b="1" dirty="0">
                <a:solidFill>
                  <a:srgbClr val="FF0000"/>
                </a:solidFill>
                <a:latin typeface="+mn-lt"/>
              </a:rPr>
              <a:t/>
            </a:r>
            <a:br>
              <a:rPr lang="en-US" altLang="en-US" sz="3600" b="1" dirty="0">
                <a:solidFill>
                  <a:srgbClr val="FF0000"/>
                </a:solidFill>
                <a:latin typeface="+mn-lt"/>
              </a:rPr>
            </a:br>
            <a:r>
              <a:rPr lang="vi-VN" altLang="en-US" sz="3600" b="1" dirty="0">
                <a:solidFill>
                  <a:srgbClr val="FF0000"/>
                </a:solidFill>
                <a:latin typeface="+mn-lt"/>
              </a:rPr>
              <a:t>VỚI 98 ĐIỀU</a:t>
            </a:r>
            <a:endParaRPr lang="en-US" altLang="en-US" sz="3600" b="1" dirty="0">
              <a:solidFill>
                <a:srgbClr val="FF0000"/>
              </a:solidFill>
              <a:latin typeface="+mn-lt"/>
            </a:endParaRPr>
          </a:p>
        </p:txBody>
      </p:sp>
      <p:pic>
        <p:nvPicPr>
          <p:cNvPr id="5" name="Picture 4">
            <a:extLst>
              <a:ext uri="{FF2B5EF4-FFF2-40B4-BE49-F238E27FC236}">
                <a16:creationId xmlns:a16="http://schemas.microsoft.com/office/drawing/2014/main" xmlns="" id="{FB25EF0F-3626-49DE-8F78-5C2602AB00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782"/>
            <a:ext cx="4376928" cy="6580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47985" y="2438400"/>
            <a:ext cx="7160922" cy="3563159"/>
          </a:xfrm>
        </p:spPr>
        <p:txBody>
          <a:bodyPr>
            <a:noAutofit/>
          </a:bodyPr>
          <a:lstStyle/>
          <a:p>
            <a:pPr marL="0" indent="0" algn="just">
              <a:lnSpc>
                <a:spcPct val="90000"/>
              </a:lnSpc>
              <a:buNone/>
            </a:pPr>
            <a:r>
              <a:rPr lang="en-US" sz="2400" b="1" dirty="0">
                <a:solidFill>
                  <a:srgbClr val="C00000"/>
                </a:solidFill>
                <a:latin typeface="Times New Roman" panose="02020603050405020304" pitchFamily="18" charset="0"/>
                <a:cs typeface="Times New Roman" panose="02020603050405020304" pitchFamily="18" charset="0"/>
              </a:rPr>
              <a:t>CÓ CÁC ĐIỂM MỚI SAU:</a:t>
            </a:r>
          </a:p>
          <a:p>
            <a:pPr marL="0" indent="0" algn="just">
              <a:lnSpc>
                <a:spcPct val="90000"/>
              </a:lnSpc>
              <a:buNone/>
            </a:pPr>
            <a:r>
              <a:rPr lang="en-US" sz="2500" b="1" dirty="0">
                <a:solidFill>
                  <a:srgbClr val="002060"/>
                </a:solidFill>
                <a:latin typeface="Times New Roman" panose="02020603050405020304" pitchFamily="18" charset="0"/>
                <a:cs typeface="Times New Roman" panose="02020603050405020304" pitchFamily="18" charset="0"/>
              </a:rPr>
              <a:t>1. </a:t>
            </a:r>
            <a:r>
              <a:rPr lang="en-US" sz="2500" b="1" dirty="0" err="1">
                <a:solidFill>
                  <a:srgbClr val="002060"/>
                </a:solidFill>
                <a:latin typeface="Times New Roman" panose="02020603050405020304" pitchFamily="18" charset="0"/>
                <a:cs typeface="Times New Roman" panose="02020603050405020304" pitchFamily="18" charset="0"/>
              </a:rPr>
              <a:t>Bổ</a:t>
            </a:r>
            <a:r>
              <a:rPr lang="en-US" sz="2500" b="1" dirty="0">
                <a:solidFill>
                  <a:srgbClr val="002060"/>
                </a:solidFill>
                <a:latin typeface="Times New Roman" panose="02020603050405020304" pitchFamily="18" charset="0"/>
                <a:cs typeface="Times New Roman" panose="02020603050405020304" pitchFamily="18" charset="0"/>
              </a:rPr>
              <a:t> sung </a:t>
            </a:r>
            <a:r>
              <a:rPr lang="en-US" sz="2500" b="1" dirty="0" err="1">
                <a:solidFill>
                  <a:srgbClr val="002060"/>
                </a:solidFill>
                <a:latin typeface="Times New Roman" panose="02020603050405020304" pitchFamily="18" charset="0"/>
                <a:cs typeface="Times New Roman" panose="02020603050405020304" pitchFamily="18" charset="0"/>
              </a:rPr>
              <a:t>tiêu</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chuẩn</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của</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Đại</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biểu</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Quốc</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hội</a:t>
            </a:r>
            <a:r>
              <a:rPr lang="en-US" sz="2500" b="1" dirty="0">
                <a:solidFill>
                  <a:srgbClr val="002060"/>
                </a:solidFill>
                <a:latin typeface="Times New Roman" panose="02020603050405020304" pitchFamily="18" charset="0"/>
                <a:cs typeface="Times New Roman" panose="02020603050405020304" pitchFamily="18" charset="0"/>
              </a:rPr>
              <a:t>.</a:t>
            </a:r>
          </a:p>
          <a:p>
            <a:pPr marL="0" indent="0" algn="just">
              <a:lnSpc>
                <a:spcPct val="90000"/>
              </a:lnSpc>
              <a:buNone/>
            </a:pPr>
            <a:r>
              <a:rPr lang="en-US" sz="2500" b="1" dirty="0">
                <a:solidFill>
                  <a:srgbClr val="002060"/>
                </a:solidFill>
                <a:latin typeface="Times New Roman" panose="02020603050405020304" pitchFamily="18" charset="0"/>
                <a:cs typeface="Times New Roman" panose="02020603050405020304" pitchFamily="18" charset="0"/>
              </a:rPr>
              <a:t>2. </a:t>
            </a:r>
            <a:r>
              <a:rPr lang="vi-VN" sz="2500" b="1" dirty="0">
                <a:solidFill>
                  <a:srgbClr val="002060"/>
                </a:solidFill>
                <a:latin typeface="Times New Roman" panose="02020603050405020304" pitchFamily="18" charset="0"/>
                <a:cs typeface="Times New Roman" panose="02020603050405020304" pitchFamily="18" charset="0"/>
              </a:rPr>
              <a:t>Nâng số lượng đại biểu Quốc hội thêm 5%</a:t>
            </a:r>
            <a:r>
              <a:rPr lang="en-US" sz="2500" b="1" dirty="0">
                <a:solidFill>
                  <a:srgbClr val="002060"/>
                </a:solidFill>
                <a:latin typeface="Times New Roman" panose="02020603050405020304" pitchFamily="18" charset="0"/>
                <a:cs typeface="Times New Roman" panose="02020603050405020304" pitchFamily="18" charset="0"/>
              </a:rPr>
              <a:t>.</a:t>
            </a:r>
          </a:p>
          <a:p>
            <a:pPr marL="0" indent="0" algn="just">
              <a:lnSpc>
                <a:spcPct val="90000"/>
              </a:lnSpc>
              <a:buNone/>
            </a:pPr>
            <a:r>
              <a:rPr lang="vi-VN" sz="2500" b="1" dirty="0">
                <a:solidFill>
                  <a:srgbClr val="002060"/>
                </a:solidFill>
                <a:latin typeface="Times New Roman" panose="02020603050405020304" pitchFamily="18" charset="0"/>
                <a:cs typeface="Times New Roman" panose="02020603050405020304" pitchFamily="18" charset="0"/>
              </a:rPr>
              <a:t>3. Bổ sung nguyên tắc hoạt động của Ủy ban Thường vụ Quốc hội</a:t>
            </a:r>
            <a:r>
              <a:rPr lang="en-US" sz="2500" b="1" dirty="0">
                <a:solidFill>
                  <a:srgbClr val="002060"/>
                </a:solidFill>
                <a:latin typeface="Times New Roman" panose="02020603050405020304" pitchFamily="18" charset="0"/>
                <a:cs typeface="Times New Roman" panose="02020603050405020304" pitchFamily="18" charset="0"/>
              </a:rPr>
              <a:t>.</a:t>
            </a:r>
          </a:p>
          <a:p>
            <a:pPr marL="0" indent="0" algn="just">
              <a:lnSpc>
                <a:spcPct val="90000"/>
              </a:lnSpc>
              <a:buNone/>
            </a:pPr>
            <a:r>
              <a:rPr lang="en-US" sz="2500" b="1" dirty="0">
                <a:solidFill>
                  <a:srgbClr val="002060"/>
                </a:solidFill>
                <a:latin typeface="Times New Roman" panose="02020603050405020304" pitchFamily="18" charset="0"/>
                <a:cs typeface="Times New Roman" panose="02020603050405020304" pitchFamily="18" charset="0"/>
              </a:rPr>
              <a:t>4. </a:t>
            </a:r>
            <a:r>
              <a:rPr lang="en-US" sz="2500" b="1" dirty="0" err="1">
                <a:solidFill>
                  <a:srgbClr val="002060"/>
                </a:solidFill>
                <a:latin typeface="Times New Roman" panose="02020603050405020304" pitchFamily="18" charset="0"/>
                <a:cs typeface="Times New Roman" panose="02020603050405020304" pitchFamily="18" charset="0"/>
              </a:rPr>
              <a:t>Bổ</a:t>
            </a:r>
            <a:r>
              <a:rPr lang="en-US" sz="2500" b="1" dirty="0">
                <a:solidFill>
                  <a:srgbClr val="002060"/>
                </a:solidFill>
                <a:latin typeface="Times New Roman" panose="02020603050405020304" pitchFamily="18" charset="0"/>
                <a:cs typeface="Times New Roman" panose="02020603050405020304" pitchFamily="18" charset="0"/>
              </a:rPr>
              <a:t> sung </a:t>
            </a:r>
            <a:r>
              <a:rPr lang="en-US" sz="2500" b="1" dirty="0" err="1">
                <a:solidFill>
                  <a:srgbClr val="002060"/>
                </a:solidFill>
                <a:latin typeface="Times New Roman" panose="02020603050405020304" pitchFamily="18" charset="0"/>
                <a:cs typeface="Times New Roman" panose="02020603050405020304" pitchFamily="18" charset="0"/>
              </a:rPr>
              <a:t>quy</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định</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về</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Hội</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đồng</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dân</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tộc</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và</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Ủy</a:t>
            </a:r>
            <a:r>
              <a:rPr lang="en-US" sz="2500" b="1" dirty="0">
                <a:solidFill>
                  <a:srgbClr val="002060"/>
                </a:solidFill>
                <a:latin typeface="Times New Roman" panose="02020603050405020304" pitchFamily="18" charset="0"/>
                <a:cs typeface="Times New Roman" panose="02020603050405020304" pitchFamily="18" charset="0"/>
              </a:rPr>
              <a:t> ban </a:t>
            </a:r>
            <a:r>
              <a:rPr lang="en-US" sz="2500" b="1" dirty="0" err="1">
                <a:solidFill>
                  <a:srgbClr val="002060"/>
                </a:solidFill>
                <a:latin typeface="Times New Roman" panose="02020603050405020304" pitchFamily="18" charset="0"/>
                <a:cs typeface="Times New Roman" panose="02020603050405020304" pitchFamily="18" charset="0"/>
              </a:rPr>
              <a:t>của</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Quốc</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hội</a:t>
            </a:r>
            <a:r>
              <a:rPr lang="en-US" sz="2500" b="1" dirty="0">
                <a:solidFill>
                  <a:srgbClr val="002060"/>
                </a:solidFill>
                <a:latin typeface="Times New Roman" panose="02020603050405020304" pitchFamily="18" charset="0"/>
                <a:cs typeface="Times New Roman" panose="02020603050405020304" pitchFamily="18" charset="0"/>
              </a:rPr>
              <a:t>.</a:t>
            </a:r>
          </a:p>
          <a:p>
            <a:pPr marL="0" indent="0" algn="just">
              <a:lnSpc>
                <a:spcPct val="90000"/>
              </a:lnSpc>
              <a:buNone/>
            </a:pPr>
            <a:r>
              <a:rPr lang="en-US" sz="2500" b="1" dirty="0">
                <a:solidFill>
                  <a:srgbClr val="002060"/>
                </a:solidFill>
                <a:latin typeface="Times New Roman" panose="02020603050405020304" pitchFamily="18" charset="0"/>
                <a:cs typeface="Times New Roman" panose="02020603050405020304" pitchFamily="18" charset="0"/>
              </a:rPr>
              <a:t>5. </a:t>
            </a:r>
            <a:r>
              <a:rPr lang="en-US" sz="2500" b="1" dirty="0" err="1">
                <a:solidFill>
                  <a:srgbClr val="002060"/>
                </a:solidFill>
                <a:latin typeface="Times New Roman" panose="02020603050405020304" pitchFamily="18" charset="0"/>
                <a:cs typeface="Times New Roman" panose="02020603050405020304" pitchFamily="18" charset="0"/>
              </a:rPr>
              <a:t>Bổ</a:t>
            </a:r>
            <a:r>
              <a:rPr lang="en-US" sz="2500" b="1" dirty="0">
                <a:solidFill>
                  <a:srgbClr val="002060"/>
                </a:solidFill>
                <a:latin typeface="Times New Roman" panose="02020603050405020304" pitchFamily="18" charset="0"/>
                <a:cs typeface="Times New Roman" panose="02020603050405020304" pitchFamily="18" charset="0"/>
              </a:rPr>
              <a:t> sung </a:t>
            </a:r>
            <a:r>
              <a:rPr lang="en-US" sz="2500" b="1" dirty="0" err="1">
                <a:solidFill>
                  <a:srgbClr val="002060"/>
                </a:solidFill>
                <a:latin typeface="Times New Roman" panose="02020603050405020304" pitchFamily="18" charset="0"/>
                <a:cs typeface="Times New Roman" panose="02020603050405020304" pitchFamily="18" charset="0"/>
              </a:rPr>
              <a:t>về</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kinh</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phí</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hoạt</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động</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của</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Quốc</a:t>
            </a:r>
            <a:r>
              <a:rPr lang="en-US" sz="2500" b="1" dirty="0">
                <a:solidFill>
                  <a:srgbClr val="002060"/>
                </a:solidFill>
                <a:latin typeface="Times New Roman" panose="02020603050405020304" pitchFamily="18" charset="0"/>
                <a:cs typeface="Times New Roman" panose="02020603050405020304" pitchFamily="18" charset="0"/>
              </a:rPr>
              <a:t> </a:t>
            </a:r>
            <a:r>
              <a:rPr lang="en-US" sz="2500" b="1" dirty="0" err="1">
                <a:solidFill>
                  <a:srgbClr val="002060"/>
                </a:solidFill>
                <a:latin typeface="Times New Roman" panose="02020603050405020304" pitchFamily="18" charset="0"/>
                <a:cs typeface="Times New Roman" panose="02020603050405020304" pitchFamily="18" charset="0"/>
              </a:rPr>
              <a:t>hội</a:t>
            </a:r>
            <a:r>
              <a:rPr lang="en-US" sz="2500" b="1" dirty="0">
                <a:solidFill>
                  <a:srgbClr val="002060"/>
                </a:solidFill>
                <a:latin typeface="Times New Roman" panose="02020603050405020304" pitchFamily="18" charset="0"/>
                <a:cs typeface="Times New Roman" panose="02020603050405020304" pitchFamily="18" charset="0"/>
              </a:rPr>
              <a:t>.</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3600" b="1" dirty="0">
                <a:solidFill>
                  <a:srgbClr val="FFFFFF"/>
                </a:solidFill>
              </a:rPr>
              <a:t>Luật sửa đổi, bổ sung Luật Tổ chức </a:t>
            </a:r>
            <a:r>
              <a:rPr lang="en-US" sz="3600" b="1" dirty="0">
                <a:solidFill>
                  <a:srgbClr val="FFFFFF"/>
                </a:solidFill>
                <a:latin typeface="Times New Roman" panose="02020603050405020304" pitchFamily="18" charset="0"/>
                <a:cs typeface="Times New Roman" panose="02020603050405020304" pitchFamily="18" charset="0"/>
              </a:rPr>
              <a:t>Q</a:t>
            </a:r>
            <a:r>
              <a:rPr lang="vi-VN" sz="3600" b="1" dirty="0">
                <a:solidFill>
                  <a:srgbClr val="FFFFFF"/>
                </a:solidFill>
              </a:rPr>
              <a:t>uốc hội số 65/2020/QH13</a:t>
            </a:r>
            <a:endParaRPr lang="en-US" sz="3200" b="1" dirty="0">
              <a:solidFill>
                <a:srgbClr val="FFFFFF"/>
              </a:solidFill>
            </a:endParaRPr>
          </a:p>
        </p:txBody>
      </p:sp>
    </p:spTree>
    <p:extLst>
      <p:ext uri="{BB962C8B-B14F-4D97-AF65-F5344CB8AC3E}">
        <p14:creationId xmlns:p14="http://schemas.microsoft.com/office/powerpoint/2010/main" val="323532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200" b="1" dirty="0">
                <a:solidFill>
                  <a:srgbClr val="FFFFFF"/>
                </a:solidFill>
              </a:rPr>
              <a:t>BỔ SUNG TIÊU CHUẨN </a:t>
            </a:r>
            <a:br>
              <a:rPr lang="en-US" sz="3200" b="1" dirty="0">
                <a:solidFill>
                  <a:srgbClr val="FFFFFF"/>
                </a:solidFill>
              </a:rPr>
            </a:br>
            <a:r>
              <a:rPr lang="en-US" sz="3200" b="1" dirty="0">
                <a:solidFill>
                  <a:srgbClr val="FFFFFF"/>
                </a:solidFill>
              </a:rPr>
              <a:t>CỦA ĐẠI BIỂU QUỐC HỘI. </a:t>
            </a:r>
          </a:p>
        </p:txBody>
      </p:sp>
      <p:graphicFrame>
        <p:nvGraphicFramePr>
          <p:cNvPr id="5" name="Table 5">
            <a:extLst>
              <a:ext uri="{FF2B5EF4-FFF2-40B4-BE49-F238E27FC236}">
                <a16:creationId xmlns:a16="http://schemas.microsoft.com/office/drawing/2014/main" xmlns="" id="{A60AAA9E-FBB5-4974-B9C2-67147ECCCC34}"/>
              </a:ext>
            </a:extLst>
          </p:cNvPr>
          <p:cNvGraphicFramePr>
            <a:graphicFrameLocks noGrp="1"/>
          </p:cNvGraphicFramePr>
          <p:nvPr>
            <p:extLst>
              <p:ext uri="{D42A27DB-BD31-4B8C-83A1-F6EECF244321}">
                <p14:modId xmlns:p14="http://schemas.microsoft.com/office/powerpoint/2010/main" val="444283168"/>
              </p:ext>
            </p:extLst>
          </p:nvPr>
        </p:nvGraphicFramePr>
        <p:xfrm>
          <a:off x="916983" y="2438400"/>
          <a:ext cx="7465018" cy="3686810"/>
        </p:xfrm>
        <a:graphic>
          <a:graphicData uri="http://schemas.openxmlformats.org/drawingml/2006/table">
            <a:tbl>
              <a:tblPr firstRow="1" bandRow="1">
                <a:tableStyleId>{5C22544A-7EE6-4342-B048-85BDC9FD1C3A}</a:tableStyleId>
              </a:tblPr>
              <a:tblGrid>
                <a:gridCol w="3732509">
                  <a:extLst>
                    <a:ext uri="{9D8B030D-6E8A-4147-A177-3AD203B41FA5}">
                      <a16:colId xmlns:a16="http://schemas.microsoft.com/office/drawing/2014/main" xmlns="" val="1004907730"/>
                    </a:ext>
                  </a:extLst>
                </a:gridCol>
                <a:gridCol w="3732509">
                  <a:extLst>
                    <a:ext uri="{9D8B030D-6E8A-4147-A177-3AD203B41FA5}">
                      <a16:colId xmlns:a16="http://schemas.microsoft.com/office/drawing/2014/main" xmlns="" val="1846800422"/>
                    </a:ext>
                  </a:extLst>
                </a:gridCol>
              </a:tblGrid>
              <a:tr h="445776">
                <a:tc>
                  <a:txBody>
                    <a:bodyPr/>
                    <a:lstStyle/>
                    <a:p>
                      <a:pPr algn="ctr"/>
                      <a:r>
                        <a:rPr lang="en-US" dirty="0"/>
                        <a:t>LUẬT CŨ QUY ĐỊNH</a:t>
                      </a:r>
                    </a:p>
                  </a:txBody>
                  <a:tcPr/>
                </a:tc>
                <a:tc>
                  <a:txBody>
                    <a:bodyPr/>
                    <a:lstStyle/>
                    <a:p>
                      <a:pPr algn="ctr"/>
                      <a:r>
                        <a:rPr lang="en-US" dirty="0"/>
                        <a:t>LUẬT MỚI BỔ SUNG</a:t>
                      </a:r>
                    </a:p>
                  </a:txBody>
                  <a:tcPr/>
                </a:tc>
                <a:extLst>
                  <a:ext uri="{0D108BD9-81ED-4DB2-BD59-A6C34878D82A}">
                    <a16:rowId xmlns:a16="http://schemas.microsoft.com/office/drawing/2014/main" xmlns="" val="4049643904"/>
                  </a:ext>
                </a:extLst>
              </a:tr>
              <a:tr h="3241034">
                <a:tc>
                  <a:txBody>
                    <a:bodyPr/>
                    <a:lstStyle/>
                    <a:p>
                      <a:pPr algn="ctr">
                        <a:lnSpc>
                          <a:spcPct val="120000"/>
                        </a:lnSpc>
                        <a:spcBef>
                          <a:spcPts val="300"/>
                        </a:spcBef>
                        <a:spcAft>
                          <a:spcPts val="300"/>
                        </a:spcAft>
                      </a:pPr>
                      <a:r>
                        <a:rPr lang="en-US" b="1" dirty="0">
                          <a:latin typeface="Times New Roman" panose="02020603050405020304" pitchFamily="18" charset="0"/>
                          <a:cs typeface="Times New Roman" panose="02020603050405020304" pitchFamily="18" charset="0"/>
                        </a:rPr>
                        <a:t>Đ</a:t>
                      </a:r>
                      <a:r>
                        <a:rPr lang="vi-VN" b="1" dirty="0">
                          <a:latin typeface="Times New Roman" panose="02020603050405020304" pitchFamily="18" charset="0"/>
                          <a:cs typeface="Times New Roman" panose="02020603050405020304" pitchFamily="18" charset="0"/>
                        </a:rPr>
                        <a:t>ể trở thành đại biểu Quốc hội phải đáp ứng 05 điều kiện như trung thành với Tổ quốc, nhân dân và Hiến pháp; Có phẩm chất đạo đức tốt, cần, kiệm, liêm, chính, chí công vô tư, gương mẫu chấp hành pháp luật; có điều kiện tham gia các hoạt động của Quốc hội… </a:t>
                      </a:r>
                      <a:endParaRPr lang="en-US" b="1" dirty="0">
                        <a:latin typeface="Times New Roman" panose="02020603050405020304" pitchFamily="18" charset="0"/>
                        <a:cs typeface="Times New Roman" panose="02020603050405020304" pitchFamily="18" charset="0"/>
                      </a:endParaRPr>
                    </a:p>
                  </a:txBody>
                  <a:tcPr/>
                </a:tc>
                <a:tc>
                  <a:txBody>
                    <a:bodyPr/>
                    <a:lstStyle/>
                    <a:p>
                      <a:pPr algn="ctr">
                        <a:lnSpc>
                          <a:spcPct val="120000"/>
                        </a:lnSpc>
                        <a:spcBef>
                          <a:spcPts val="300"/>
                        </a:spcBef>
                        <a:spcAft>
                          <a:spcPts val="300"/>
                        </a:spcAft>
                      </a:pPr>
                      <a:r>
                        <a:rPr lang="en-US" b="1" dirty="0">
                          <a:latin typeface="Times New Roman" panose="02020603050405020304" pitchFamily="18" charset="0"/>
                          <a:cs typeface="Times New Roman" panose="02020603050405020304" pitchFamily="18" charset="0"/>
                        </a:rPr>
                        <a:t>6 ĐIỀU KIỆN</a:t>
                      </a:r>
                    </a:p>
                    <a:p>
                      <a:pPr algn="ctr">
                        <a:lnSpc>
                          <a:spcPct val="120000"/>
                        </a:lnSpc>
                        <a:spcBef>
                          <a:spcPts val="300"/>
                        </a:spcBef>
                        <a:spcAft>
                          <a:spcPts val="300"/>
                        </a:spcAft>
                      </a:pPr>
                      <a:r>
                        <a:rPr lang="en-US" b="1" dirty="0" err="1">
                          <a:latin typeface="Times New Roman" panose="02020603050405020304" pitchFamily="18" charset="0"/>
                          <a:cs typeface="Times New Roman" panose="02020603050405020304" pitchFamily="18" charset="0"/>
                        </a:rPr>
                        <a:t>Bổ</a:t>
                      </a:r>
                      <a:r>
                        <a:rPr lang="en-US" b="1" dirty="0">
                          <a:latin typeface="Times New Roman" panose="02020603050405020304" pitchFamily="18" charset="0"/>
                          <a:cs typeface="Times New Roman" panose="02020603050405020304" pitchFamily="18" charset="0"/>
                        </a:rPr>
                        <a:t> sung </a:t>
                      </a:r>
                      <a:r>
                        <a:rPr lang="en-US" b="1" dirty="0" err="1">
                          <a:latin typeface="Times New Roman" panose="02020603050405020304" pitchFamily="18" charset="0"/>
                          <a:cs typeface="Times New Roman" panose="02020603050405020304" pitchFamily="18" charset="0"/>
                        </a:rPr>
                        <a:t>thêm</a:t>
                      </a:r>
                      <a:r>
                        <a:rPr lang="en-US" b="1" dirty="0">
                          <a:latin typeface="Times New Roman" panose="02020603050405020304" pitchFamily="18" charset="0"/>
                          <a:cs typeface="Times New Roman" panose="02020603050405020304" pitchFamily="18" charset="0"/>
                        </a:rPr>
                        <a:t> 01 </a:t>
                      </a:r>
                      <a:r>
                        <a:rPr lang="en-US" b="1" dirty="0" err="1">
                          <a:latin typeface="Times New Roman" panose="02020603050405020304" pitchFamily="18" charset="0"/>
                          <a:cs typeface="Times New Roman" panose="02020603050405020304" pitchFamily="18" charset="0"/>
                        </a:rPr>
                        <a:t>điều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kiện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Có</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quốc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tịch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quốc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tịch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Việt</a:t>
                      </a:r>
                      <a:r>
                        <a:rPr lang="en-US" b="1" dirty="0">
                          <a:solidFill>
                            <a:srgbClr val="FF0000"/>
                          </a:solidFill>
                          <a:latin typeface="Times New Roman" panose="02020603050405020304" pitchFamily="18" charset="0"/>
                          <a:cs typeface="Times New Roman" panose="02020603050405020304" pitchFamily="18" charset="0"/>
                        </a:rPr>
                        <a:t> Nam”</a:t>
                      </a:r>
                    </a:p>
                  </a:txBody>
                  <a:tcPr/>
                </a:tc>
                <a:extLst>
                  <a:ext uri="{0D108BD9-81ED-4DB2-BD59-A6C34878D82A}">
                    <a16:rowId xmlns:a16="http://schemas.microsoft.com/office/drawing/2014/main" xmlns="" val="2966606771"/>
                  </a:ext>
                </a:extLst>
              </a:tr>
            </a:tbl>
          </a:graphicData>
        </a:graphic>
      </p:graphicFrame>
    </p:spTree>
    <p:extLst>
      <p:ext uri="{BB962C8B-B14F-4D97-AF65-F5344CB8AC3E}">
        <p14:creationId xmlns:p14="http://schemas.microsoft.com/office/powerpoint/2010/main" val="27143910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200" b="1" dirty="0">
                <a:solidFill>
                  <a:srgbClr val="FFFFFF"/>
                </a:solidFill>
              </a:rPr>
              <a:t> </a:t>
            </a:r>
            <a:r>
              <a:rPr lang="vi-VN" sz="4000" b="1" dirty="0">
                <a:solidFill>
                  <a:srgbClr val="FFFFFF"/>
                </a:solidFill>
              </a:rPr>
              <a:t>NÂNG SỐ LƯỢNG ĐẠI BIỂU QUỐC HỘI THÊM 5%</a:t>
            </a:r>
            <a:endParaRPr lang="en-US" sz="3200" b="1" dirty="0">
              <a:solidFill>
                <a:srgbClr val="FFFFFF"/>
              </a:solidFill>
            </a:endParaRPr>
          </a:p>
        </p:txBody>
      </p:sp>
      <p:graphicFrame>
        <p:nvGraphicFramePr>
          <p:cNvPr id="5" name="Table 5">
            <a:extLst>
              <a:ext uri="{FF2B5EF4-FFF2-40B4-BE49-F238E27FC236}">
                <a16:creationId xmlns:a16="http://schemas.microsoft.com/office/drawing/2014/main" xmlns="" id="{A60AAA9E-FBB5-4974-B9C2-67147ECCCC34}"/>
              </a:ext>
            </a:extLst>
          </p:cNvPr>
          <p:cNvGraphicFramePr>
            <a:graphicFrameLocks noGrp="1"/>
          </p:cNvGraphicFramePr>
          <p:nvPr>
            <p:extLst>
              <p:ext uri="{D42A27DB-BD31-4B8C-83A1-F6EECF244321}">
                <p14:modId xmlns:p14="http://schemas.microsoft.com/office/powerpoint/2010/main" val="162196832"/>
              </p:ext>
            </p:extLst>
          </p:nvPr>
        </p:nvGraphicFramePr>
        <p:xfrm>
          <a:off x="916983" y="2438400"/>
          <a:ext cx="7465018" cy="3686810"/>
        </p:xfrm>
        <a:graphic>
          <a:graphicData uri="http://schemas.openxmlformats.org/drawingml/2006/table">
            <a:tbl>
              <a:tblPr firstRow="1" bandRow="1">
                <a:tableStyleId>{5C22544A-7EE6-4342-B048-85BDC9FD1C3A}</a:tableStyleId>
              </a:tblPr>
              <a:tblGrid>
                <a:gridCol w="3732509">
                  <a:extLst>
                    <a:ext uri="{9D8B030D-6E8A-4147-A177-3AD203B41FA5}">
                      <a16:colId xmlns:a16="http://schemas.microsoft.com/office/drawing/2014/main" xmlns="" val="1004907730"/>
                    </a:ext>
                  </a:extLst>
                </a:gridCol>
                <a:gridCol w="3732509">
                  <a:extLst>
                    <a:ext uri="{9D8B030D-6E8A-4147-A177-3AD203B41FA5}">
                      <a16:colId xmlns:a16="http://schemas.microsoft.com/office/drawing/2014/main" xmlns="" val="1846800422"/>
                    </a:ext>
                  </a:extLst>
                </a:gridCol>
              </a:tblGrid>
              <a:tr h="445776">
                <a:tc>
                  <a:txBody>
                    <a:bodyPr/>
                    <a:lstStyle/>
                    <a:p>
                      <a:pPr algn="ctr"/>
                      <a:r>
                        <a:rPr lang="en-US" dirty="0"/>
                        <a:t>LUẬT CŨ QUY ĐỊNH</a:t>
                      </a:r>
                    </a:p>
                  </a:txBody>
                  <a:tcPr/>
                </a:tc>
                <a:tc>
                  <a:txBody>
                    <a:bodyPr/>
                    <a:lstStyle/>
                    <a:p>
                      <a:pPr algn="ctr"/>
                      <a:r>
                        <a:rPr lang="en-US" dirty="0"/>
                        <a:t>LUẬT MỚI BỔ SUNG</a:t>
                      </a:r>
                    </a:p>
                  </a:txBody>
                  <a:tcPr/>
                </a:tc>
                <a:extLst>
                  <a:ext uri="{0D108BD9-81ED-4DB2-BD59-A6C34878D82A}">
                    <a16:rowId xmlns:a16="http://schemas.microsoft.com/office/drawing/2014/main" xmlns="" val="4049643904"/>
                  </a:ext>
                </a:extLst>
              </a:tr>
              <a:tr h="3241034">
                <a:tc>
                  <a:txBody>
                    <a:bodyPr/>
                    <a:lstStyle/>
                    <a:p>
                      <a:pPr algn="ctr">
                        <a:lnSpc>
                          <a:spcPct val="120000"/>
                        </a:lnSpc>
                        <a:spcBef>
                          <a:spcPts val="300"/>
                        </a:spcBef>
                        <a:spcAft>
                          <a:spcPts val="300"/>
                        </a:spcAft>
                      </a:pPr>
                      <a:r>
                        <a:rPr lang="vi-VN" b="1" dirty="0">
                          <a:latin typeface="Times New Roman" panose="02020603050405020304" pitchFamily="18" charset="0"/>
                          <a:cs typeface="Times New Roman" panose="02020603050405020304" pitchFamily="18" charset="0"/>
                        </a:rPr>
                        <a:t>Tổng số đại biểu Quốc hội không quá 500 người, gồm đại biểu hoạt động chuyên trách và đại biểu hoạt động không chuyên trách. Trong đó, số lượng đại biểu Quốc hội hoạt động chuyên trách ít nhất là 35% tổng số đại biểu Quốc hội</a:t>
                      </a:r>
                      <a:endParaRPr lang="en-US" b="1" dirty="0">
                        <a:latin typeface="Times New Roman" panose="02020603050405020304" pitchFamily="18" charset="0"/>
                        <a:cs typeface="Times New Roman" panose="02020603050405020304" pitchFamily="18" charset="0"/>
                      </a:endParaRPr>
                    </a:p>
                  </a:txBody>
                  <a:tcPr/>
                </a:tc>
                <a:tc>
                  <a:txBody>
                    <a:bodyPr/>
                    <a:lstStyle/>
                    <a:p>
                      <a:pPr algn="ctr">
                        <a:lnSpc>
                          <a:spcPct val="120000"/>
                        </a:lnSpc>
                        <a:spcBef>
                          <a:spcPts val="300"/>
                        </a:spcBef>
                        <a:spcAft>
                          <a:spcPts val="300"/>
                        </a:spcAft>
                      </a:pPr>
                      <a:r>
                        <a:rPr lang="vi-VN" b="1" dirty="0">
                          <a:latin typeface="Times New Roman" panose="02020603050405020304" pitchFamily="18" charset="0"/>
                          <a:cs typeface="Times New Roman" panose="02020603050405020304" pitchFamily="18" charset="0"/>
                        </a:rPr>
                        <a:t>Số lượng đại biểu Quốc hội hoạt động chuyên trách lên </a:t>
                      </a:r>
                      <a:r>
                        <a:rPr lang="vi-VN" b="1" dirty="0">
                          <a:solidFill>
                            <a:srgbClr val="C00000"/>
                          </a:solidFill>
                          <a:latin typeface="Times New Roman" panose="02020603050405020304" pitchFamily="18" charset="0"/>
                          <a:cs typeface="Times New Roman" panose="02020603050405020304" pitchFamily="18" charset="0"/>
                        </a:rPr>
                        <a:t>“ít nhất là 40% tổng số đại biểu Quốc hội”</a:t>
                      </a:r>
                      <a:endParaRPr lang="en-US" b="1" dirty="0">
                        <a:solidFill>
                          <a:srgbClr val="C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66606771"/>
                  </a:ext>
                </a:extLst>
              </a:tr>
            </a:tbl>
          </a:graphicData>
        </a:graphic>
      </p:graphicFrame>
    </p:spTree>
    <p:extLst>
      <p:ext uri="{BB962C8B-B14F-4D97-AF65-F5344CB8AC3E}">
        <p14:creationId xmlns:p14="http://schemas.microsoft.com/office/powerpoint/2010/main" val="20739841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200" b="1" dirty="0">
                <a:solidFill>
                  <a:srgbClr val="FFFFFF"/>
                </a:solidFill>
              </a:rPr>
              <a:t> </a:t>
            </a:r>
            <a:r>
              <a:rPr lang="vi-VN" sz="3200" b="1" dirty="0">
                <a:solidFill>
                  <a:srgbClr val="FFFFFF"/>
                </a:solidFill>
              </a:rPr>
              <a:t>BỔ SUNG NGUYÊN TẮC HOẠT ĐỘNG CỦA ỦY BAN THƯỜNG VỤ QUỐC HỘI.</a:t>
            </a:r>
            <a:endParaRPr lang="en-US" sz="3200" b="1" dirty="0">
              <a:solidFill>
                <a:srgbClr val="FFFFFF"/>
              </a:solidFill>
            </a:endParaRPr>
          </a:p>
        </p:txBody>
      </p:sp>
      <p:graphicFrame>
        <p:nvGraphicFramePr>
          <p:cNvPr id="5" name="Table 5">
            <a:extLst>
              <a:ext uri="{FF2B5EF4-FFF2-40B4-BE49-F238E27FC236}">
                <a16:creationId xmlns:a16="http://schemas.microsoft.com/office/drawing/2014/main" xmlns="" id="{A60AAA9E-FBB5-4974-B9C2-67147ECCCC34}"/>
              </a:ext>
            </a:extLst>
          </p:cNvPr>
          <p:cNvGraphicFramePr>
            <a:graphicFrameLocks noGrp="1"/>
          </p:cNvGraphicFramePr>
          <p:nvPr>
            <p:extLst>
              <p:ext uri="{D42A27DB-BD31-4B8C-83A1-F6EECF244321}">
                <p14:modId xmlns:p14="http://schemas.microsoft.com/office/powerpoint/2010/main" val="687719597"/>
              </p:ext>
            </p:extLst>
          </p:nvPr>
        </p:nvGraphicFramePr>
        <p:xfrm>
          <a:off x="916983" y="2438400"/>
          <a:ext cx="7465018" cy="3686810"/>
        </p:xfrm>
        <a:graphic>
          <a:graphicData uri="http://schemas.openxmlformats.org/drawingml/2006/table">
            <a:tbl>
              <a:tblPr firstRow="1" bandRow="1">
                <a:tableStyleId>{5C22544A-7EE6-4342-B048-85BDC9FD1C3A}</a:tableStyleId>
              </a:tblPr>
              <a:tblGrid>
                <a:gridCol w="3732509">
                  <a:extLst>
                    <a:ext uri="{9D8B030D-6E8A-4147-A177-3AD203B41FA5}">
                      <a16:colId xmlns:a16="http://schemas.microsoft.com/office/drawing/2014/main" xmlns="" val="1004907730"/>
                    </a:ext>
                  </a:extLst>
                </a:gridCol>
                <a:gridCol w="3732509">
                  <a:extLst>
                    <a:ext uri="{9D8B030D-6E8A-4147-A177-3AD203B41FA5}">
                      <a16:colId xmlns:a16="http://schemas.microsoft.com/office/drawing/2014/main" xmlns="" val="1846800422"/>
                    </a:ext>
                  </a:extLst>
                </a:gridCol>
              </a:tblGrid>
              <a:tr h="445776">
                <a:tc>
                  <a:txBody>
                    <a:bodyPr/>
                    <a:lstStyle/>
                    <a:p>
                      <a:pPr algn="ctr"/>
                      <a:r>
                        <a:rPr lang="en-US" dirty="0"/>
                        <a:t>LUẬT CŨ QUY ĐỊNH</a:t>
                      </a:r>
                    </a:p>
                  </a:txBody>
                  <a:tcPr/>
                </a:tc>
                <a:tc>
                  <a:txBody>
                    <a:bodyPr/>
                    <a:lstStyle/>
                    <a:p>
                      <a:pPr algn="ctr"/>
                      <a:r>
                        <a:rPr lang="en-US" dirty="0"/>
                        <a:t>LUẬT MỚI BỔ SUNG</a:t>
                      </a:r>
                    </a:p>
                  </a:txBody>
                  <a:tcPr/>
                </a:tc>
                <a:extLst>
                  <a:ext uri="{0D108BD9-81ED-4DB2-BD59-A6C34878D82A}">
                    <a16:rowId xmlns:a16="http://schemas.microsoft.com/office/drawing/2014/main" xmlns="" val="4049643904"/>
                  </a:ext>
                </a:extLst>
              </a:tr>
              <a:tr h="3241034">
                <a:tc>
                  <a:txBody>
                    <a:bodyPr/>
                    <a:lstStyle/>
                    <a:p>
                      <a:pPr algn="ctr">
                        <a:lnSpc>
                          <a:spcPct val="120000"/>
                        </a:lnSpc>
                        <a:spcBef>
                          <a:spcPts val="300"/>
                        </a:spcBef>
                        <a:spcAft>
                          <a:spcPts val="300"/>
                        </a:spcAft>
                      </a:pPr>
                      <a:r>
                        <a:rPr lang="en-US" b="1" dirty="0" err="1">
                          <a:latin typeface="Times New Roman" panose="02020603050405020304" pitchFamily="18" charset="0"/>
                          <a:cs typeface="Times New Roman" panose="02020603050405020304" pitchFamily="18" charset="0"/>
                        </a:rPr>
                        <a:t>Chưa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có</a:t>
                      </a:r>
                      <a:r>
                        <a:rPr lang="en-US" b="1" dirty="0">
                          <a:latin typeface="Times New Roman" panose="02020603050405020304" pitchFamily="18" charset="0"/>
                          <a:cs typeface="Times New Roman" panose="02020603050405020304" pitchFamily="18" charset="0"/>
                        </a:rPr>
                        <a:t> </a:t>
                      </a:r>
                    </a:p>
                  </a:txBody>
                  <a:tcPr/>
                </a:tc>
                <a:tc>
                  <a:txBody>
                    <a:bodyPr/>
                    <a:lstStyle/>
                    <a:p>
                      <a:pPr algn="ctr">
                        <a:lnSpc>
                          <a:spcPct val="120000"/>
                        </a:lnSpc>
                        <a:spcBef>
                          <a:spcPts val="300"/>
                        </a:spcBef>
                        <a:spcAft>
                          <a:spcPts val="300"/>
                        </a:spcAft>
                      </a:pPr>
                      <a:r>
                        <a:rPr lang="vi-VN" b="1" dirty="0">
                          <a:latin typeface="Times New Roman" panose="02020603050405020304" pitchFamily="18" charset="0"/>
                          <a:cs typeface="Times New Roman" panose="02020603050405020304" pitchFamily="18" charset="0"/>
                        </a:rPr>
                        <a:t>Ủy ban </a:t>
                      </a:r>
                      <a:r>
                        <a:rPr lang="en-US" b="1" dirty="0">
                          <a:latin typeface="Times New Roman" panose="02020603050405020304" pitchFamily="18" charset="0"/>
                          <a:cs typeface="Times New Roman" panose="02020603050405020304" pitchFamily="18" charset="0"/>
                        </a:rPr>
                        <a:t>T</a:t>
                      </a:r>
                      <a:r>
                        <a:rPr lang="vi-VN" b="1" dirty="0">
                          <a:latin typeface="Times New Roman" panose="02020603050405020304" pitchFamily="18" charset="0"/>
                          <a:cs typeface="Times New Roman" panose="02020603050405020304" pitchFamily="18" charset="0"/>
                        </a:rPr>
                        <a:t>hường vụ Quốc hội </a:t>
                      </a:r>
                      <a:r>
                        <a:rPr lang="vi-VN" b="1" dirty="0">
                          <a:solidFill>
                            <a:srgbClr val="C00000"/>
                          </a:solidFill>
                          <a:latin typeface="Times New Roman" panose="02020603050405020304" pitchFamily="18" charset="0"/>
                          <a:cs typeface="Times New Roman" panose="02020603050405020304" pitchFamily="18" charset="0"/>
                        </a:rPr>
                        <a:t>làm việc theo chế độ tập thể và quyết định theo đa số</a:t>
                      </a:r>
                      <a:r>
                        <a:rPr lang="vi-VN"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ctr">
                        <a:lnSpc>
                          <a:spcPct val="120000"/>
                        </a:lnSpc>
                        <a:spcBef>
                          <a:spcPts val="300"/>
                        </a:spcBef>
                        <a:spcAft>
                          <a:spcPts val="300"/>
                        </a:spcAft>
                      </a:pPr>
                      <a:r>
                        <a:rPr lang="vi-VN" b="1" dirty="0">
                          <a:latin typeface="Times New Roman" panose="02020603050405020304" pitchFamily="18" charset="0"/>
                          <a:cs typeface="Times New Roman" panose="02020603050405020304" pitchFamily="18" charset="0"/>
                        </a:rPr>
                        <a:t>Pháp lệnh, nghị quyết của Ủy ban </a:t>
                      </a:r>
                      <a:r>
                        <a:rPr lang="en-US" b="1" dirty="0">
                          <a:latin typeface="Times New Roman" panose="02020603050405020304" pitchFamily="18" charset="0"/>
                          <a:cs typeface="Times New Roman" panose="02020603050405020304" pitchFamily="18" charset="0"/>
                        </a:rPr>
                        <a:t>T</a:t>
                      </a:r>
                      <a:r>
                        <a:rPr lang="vi-VN" b="1" dirty="0">
                          <a:latin typeface="Times New Roman" panose="02020603050405020304" pitchFamily="18" charset="0"/>
                          <a:cs typeface="Times New Roman" panose="02020603050405020304" pitchFamily="18" charset="0"/>
                        </a:rPr>
                        <a:t>hường vụ Quốc hội được thông qua khi có quá nửa tổng số thành viên Ủy ban Thường vụ Quốc hội biểu quyết tán thành.</a:t>
                      </a:r>
                      <a:endParaRPr lang="en-US" b="1" dirty="0">
                        <a:solidFill>
                          <a:srgbClr val="C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66606771"/>
                  </a:ext>
                </a:extLst>
              </a:tr>
            </a:tbl>
          </a:graphicData>
        </a:graphic>
      </p:graphicFrame>
    </p:spTree>
    <p:extLst>
      <p:ext uri="{BB962C8B-B14F-4D97-AF65-F5344CB8AC3E}">
        <p14:creationId xmlns:p14="http://schemas.microsoft.com/office/powerpoint/2010/main" val="20917659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200" b="1" dirty="0">
                <a:solidFill>
                  <a:srgbClr val="FFFFFF"/>
                </a:solidFill>
              </a:rPr>
              <a:t> </a:t>
            </a:r>
            <a:r>
              <a:rPr lang="vi-VN" sz="3200" b="1" dirty="0">
                <a:solidFill>
                  <a:srgbClr val="FFFFFF"/>
                </a:solidFill>
              </a:rPr>
              <a:t>BỔ SUNG QUY ĐỊNH VỀ HỘI ĐỒNG DÂN TỘC VÀ ỦY BAN CỦA QUỐC HỘI.</a:t>
            </a:r>
            <a:endParaRPr lang="en-US" sz="3200" b="1" dirty="0">
              <a:solidFill>
                <a:srgbClr val="FFFFFF"/>
              </a:solidFill>
            </a:endParaRPr>
          </a:p>
        </p:txBody>
      </p:sp>
      <p:graphicFrame>
        <p:nvGraphicFramePr>
          <p:cNvPr id="5" name="Table 5">
            <a:extLst>
              <a:ext uri="{FF2B5EF4-FFF2-40B4-BE49-F238E27FC236}">
                <a16:creationId xmlns:a16="http://schemas.microsoft.com/office/drawing/2014/main" xmlns="" id="{A60AAA9E-FBB5-4974-B9C2-67147ECCCC34}"/>
              </a:ext>
            </a:extLst>
          </p:cNvPr>
          <p:cNvGraphicFramePr>
            <a:graphicFrameLocks noGrp="1"/>
          </p:cNvGraphicFramePr>
          <p:nvPr>
            <p:extLst>
              <p:ext uri="{D42A27DB-BD31-4B8C-83A1-F6EECF244321}">
                <p14:modId xmlns:p14="http://schemas.microsoft.com/office/powerpoint/2010/main" val="4084089935"/>
              </p:ext>
            </p:extLst>
          </p:nvPr>
        </p:nvGraphicFramePr>
        <p:xfrm>
          <a:off x="916983" y="2438400"/>
          <a:ext cx="7465018" cy="3905256"/>
        </p:xfrm>
        <a:graphic>
          <a:graphicData uri="http://schemas.openxmlformats.org/drawingml/2006/table">
            <a:tbl>
              <a:tblPr firstRow="1" bandRow="1">
                <a:tableStyleId>{5C22544A-7EE6-4342-B048-85BDC9FD1C3A}</a:tableStyleId>
              </a:tblPr>
              <a:tblGrid>
                <a:gridCol w="3732509">
                  <a:extLst>
                    <a:ext uri="{9D8B030D-6E8A-4147-A177-3AD203B41FA5}">
                      <a16:colId xmlns:a16="http://schemas.microsoft.com/office/drawing/2014/main" xmlns="" val="1004907730"/>
                    </a:ext>
                  </a:extLst>
                </a:gridCol>
                <a:gridCol w="3732509">
                  <a:extLst>
                    <a:ext uri="{9D8B030D-6E8A-4147-A177-3AD203B41FA5}">
                      <a16:colId xmlns:a16="http://schemas.microsoft.com/office/drawing/2014/main" xmlns="" val="1846800422"/>
                    </a:ext>
                  </a:extLst>
                </a:gridCol>
              </a:tblGrid>
              <a:tr h="445776">
                <a:tc>
                  <a:txBody>
                    <a:bodyPr/>
                    <a:lstStyle/>
                    <a:p>
                      <a:pPr algn="ctr"/>
                      <a:r>
                        <a:rPr lang="en-US" dirty="0"/>
                        <a:t>LUẬT CŨ QUY ĐỊNH</a:t>
                      </a:r>
                    </a:p>
                  </a:txBody>
                  <a:tcPr/>
                </a:tc>
                <a:tc>
                  <a:txBody>
                    <a:bodyPr/>
                    <a:lstStyle/>
                    <a:p>
                      <a:pPr algn="ctr"/>
                      <a:r>
                        <a:rPr lang="en-US" dirty="0"/>
                        <a:t>LUẬT MỚI BỔ SUNG</a:t>
                      </a:r>
                    </a:p>
                  </a:txBody>
                  <a:tcPr/>
                </a:tc>
                <a:extLst>
                  <a:ext uri="{0D108BD9-81ED-4DB2-BD59-A6C34878D82A}">
                    <a16:rowId xmlns:a16="http://schemas.microsoft.com/office/drawing/2014/main" xmlns="" val="4049643904"/>
                  </a:ext>
                </a:extLst>
              </a:tr>
              <a:tr h="3241034">
                <a:tc>
                  <a:txBody>
                    <a:bodyPr/>
                    <a:lstStyle/>
                    <a:p>
                      <a:pPr algn="ctr">
                        <a:lnSpc>
                          <a:spcPct val="120000"/>
                        </a:lnSpc>
                        <a:spcBef>
                          <a:spcPts val="300"/>
                        </a:spcBef>
                        <a:spcAft>
                          <a:spcPts val="300"/>
                        </a:spcAft>
                      </a:pPr>
                      <a:r>
                        <a:rPr lang="vi-VN" b="1" dirty="0">
                          <a:latin typeface="Times New Roman" panose="02020603050405020304" pitchFamily="18" charset="0"/>
                          <a:cs typeface="Times New Roman" panose="02020603050405020304" pitchFamily="18" charset="0"/>
                        </a:rPr>
                        <a:t>Về cơ cấu tổ chức</a:t>
                      </a:r>
                      <a:r>
                        <a:rPr lang="en-US" b="1" dirty="0">
                          <a:latin typeface="Times New Roman" panose="02020603050405020304" pitchFamily="18" charset="0"/>
                          <a:cs typeface="Times New Roman" panose="02020603050405020304" pitchFamily="18" charset="0"/>
                        </a:rPr>
                        <a:t>:</a:t>
                      </a:r>
                    </a:p>
                    <a:p>
                      <a:pPr algn="l">
                        <a:lnSpc>
                          <a:spcPct val="120000"/>
                        </a:lnSpc>
                        <a:spcBef>
                          <a:spcPts val="300"/>
                        </a:spcBef>
                        <a:spcAft>
                          <a:spcPts val="300"/>
                        </a:spcAft>
                      </a:pPr>
                      <a:r>
                        <a:rPr lang="en-US" b="1" dirty="0">
                          <a:latin typeface="Times New Roman" panose="02020603050405020304" pitchFamily="18" charset="0"/>
                          <a:cs typeface="Times New Roman" panose="02020603050405020304" pitchFamily="18" charset="0"/>
                        </a:rPr>
                        <a:t>-</a:t>
                      </a:r>
                      <a:r>
                        <a:rPr lang="vi-VN" b="1" dirty="0">
                          <a:latin typeface="Times New Roman" panose="02020603050405020304" pitchFamily="18" charset="0"/>
                          <a:cs typeface="Times New Roman" panose="02020603050405020304" pitchFamily="18" charset="0"/>
                        </a:rPr>
                        <a:t>Thường trực Hội đồng dân tộc gồm Chủ tịch, các Phó Chủ tịch và các Ủy viên thường trực. </a:t>
                      </a:r>
                      <a:endParaRPr lang="en-US" b="1" dirty="0">
                        <a:latin typeface="Times New Roman" panose="02020603050405020304" pitchFamily="18" charset="0"/>
                        <a:cs typeface="Times New Roman" panose="02020603050405020304" pitchFamily="18" charset="0"/>
                      </a:endParaRPr>
                    </a:p>
                    <a:p>
                      <a:pPr algn="l">
                        <a:lnSpc>
                          <a:spcPct val="120000"/>
                        </a:lnSpc>
                        <a:spcBef>
                          <a:spcPts val="300"/>
                        </a:spcBef>
                        <a:spcAft>
                          <a:spcPts val="300"/>
                        </a:spcAft>
                      </a:pP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Thường trực Ủy ban của Quốc hội gồm Chủ nhiệm, các Phó Chủ nhiệm và các Ủy viên thường trực</a:t>
                      </a:r>
                      <a:endParaRPr lang="en-US" b="1" dirty="0">
                        <a:latin typeface="Times New Roman" panose="02020603050405020304" pitchFamily="18" charset="0"/>
                        <a:cs typeface="Times New Roman" panose="02020603050405020304" pitchFamily="18" charset="0"/>
                      </a:endParaRPr>
                    </a:p>
                  </a:txBody>
                  <a:tcPr/>
                </a:tc>
                <a:tc>
                  <a:txBody>
                    <a:bodyPr/>
                    <a:lstStyle/>
                    <a:p>
                      <a:pPr marL="285750" indent="-285750" algn="l">
                        <a:lnSpc>
                          <a:spcPct val="120000"/>
                        </a:lnSpc>
                        <a:spcBef>
                          <a:spcPts val="300"/>
                        </a:spcBef>
                        <a:spcAft>
                          <a:spcPts val="300"/>
                        </a:spcAft>
                        <a:buFontTx/>
                        <a:buChar char="-"/>
                      </a:pPr>
                      <a:r>
                        <a:rPr lang="vi-VN" b="1" dirty="0">
                          <a:solidFill>
                            <a:schemeClr val="tx1"/>
                          </a:solidFill>
                          <a:latin typeface="Times New Roman" panose="02020603050405020304" pitchFamily="18" charset="0"/>
                          <a:cs typeface="Times New Roman" panose="02020603050405020304" pitchFamily="18" charset="0"/>
                        </a:rPr>
                        <a:t>Thường trực Hội đồng dân tộc gồm Chủ tịch, các Phó Chủ tịch, các Ủy viên thường trực và </a:t>
                      </a:r>
                      <a:r>
                        <a:rPr lang="vi-VN" b="1" dirty="0">
                          <a:solidFill>
                            <a:srgbClr val="C00000"/>
                          </a:solidFill>
                          <a:latin typeface="Times New Roman" panose="02020603050405020304" pitchFamily="18" charset="0"/>
                          <a:cs typeface="Times New Roman" panose="02020603050405020304" pitchFamily="18" charset="0"/>
                        </a:rPr>
                        <a:t>các Ủy viên chuyên trách </a:t>
                      </a:r>
                      <a:r>
                        <a:rPr lang="vi-VN" b="1" dirty="0">
                          <a:solidFill>
                            <a:schemeClr val="tx1"/>
                          </a:solidFill>
                          <a:latin typeface="Times New Roman" panose="02020603050405020304" pitchFamily="18" charset="0"/>
                          <a:cs typeface="Times New Roman" panose="02020603050405020304" pitchFamily="18" charset="0"/>
                        </a:rPr>
                        <a:t>tại Hội đồng dân tộc.</a:t>
                      </a:r>
                      <a:endParaRPr lang="en-US" b="1" dirty="0">
                        <a:solidFill>
                          <a:schemeClr val="tx1"/>
                        </a:solidFill>
                        <a:latin typeface="Times New Roman" panose="02020603050405020304" pitchFamily="18" charset="0"/>
                        <a:cs typeface="Times New Roman" panose="02020603050405020304" pitchFamily="18" charset="0"/>
                      </a:endParaRPr>
                    </a:p>
                    <a:p>
                      <a:pPr marL="285750" indent="-285750" algn="l">
                        <a:lnSpc>
                          <a:spcPct val="120000"/>
                        </a:lnSpc>
                        <a:spcBef>
                          <a:spcPts val="300"/>
                        </a:spcBef>
                        <a:spcAft>
                          <a:spcPts val="300"/>
                        </a:spcAft>
                        <a:buFontTx/>
                        <a:buChar char="-"/>
                      </a:pPr>
                      <a:r>
                        <a:rPr lang="vi-VN" b="1" dirty="0">
                          <a:solidFill>
                            <a:schemeClr val="tx1"/>
                          </a:solidFill>
                          <a:latin typeface="Times New Roman" panose="02020603050405020304" pitchFamily="18" charset="0"/>
                          <a:cs typeface="Times New Roman" panose="02020603050405020304" pitchFamily="18" charset="0"/>
                        </a:rPr>
                        <a:t> Thường trực Ủy ban của Quốc hội gồm Chủ nhiệm, các Phó Chủ nhiệm, các Ủy viên thường trực và </a:t>
                      </a:r>
                      <a:r>
                        <a:rPr lang="vi-VN" b="1" dirty="0">
                          <a:solidFill>
                            <a:srgbClr val="C00000"/>
                          </a:solidFill>
                          <a:latin typeface="Times New Roman" panose="02020603050405020304" pitchFamily="18" charset="0"/>
                          <a:cs typeface="Times New Roman" panose="02020603050405020304" pitchFamily="18" charset="0"/>
                        </a:rPr>
                        <a:t>các Ủy viên chuyên trách </a:t>
                      </a:r>
                      <a:r>
                        <a:rPr lang="vi-VN" b="1" dirty="0">
                          <a:solidFill>
                            <a:schemeClr val="tx1"/>
                          </a:solidFill>
                          <a:latin typeface="Times New Roman" panose="02020603050405020304" pitchFamily="18" charset="0"/>
                          <a:cs typeface="Times New Roman" panose="02020603050405020304" pitchFamily="18" charset="0"/>
                        </a:rPr>
                        <a:t>tại Ủy ban của Quốc hội.</a:t>
                      </a:r>
                      <a:endParaRPr lang="en-US"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66606771"/>
                  </a:ext>
                </a:extLst>
              </a:tr>
            </a:tbl>
          </a:graphicData>
        </a:graphic>
      </p:graphicFrame>
    </p:spTree>
    <p:extLst>
      <p:ext uri="{BB962C8B-B14F-4D97-AF65-F5344CB8AC3E}">
        <p14:creationId xmlns:p14="http://schemas.microsoft.com/office/powerpoint/2010/main" val="165934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200" b="1" dirty="0">
                <a:solidFill>
                  <a:srgbClr val="FFFFFF"/>
                </a:solidFill>
              </a:rPr>
              <a:t> </a:t>
            </a:r>
            <a:r>
              <a:rPr lang="vi-VN" sz="3200" b="1" dirty="0">
                <a:solidFill>
                  <a:srgbClr val="FFFFFF"/>
                </a:solidFill>
              </a:rPr>
              <a:t>BỔ SUNG VỀ KINH PHÍ HOẠT ĐỘNG CỦA QUỐC HỘI</a:t>
            </a:r>
            <a:endParaRPr lang="en-US" sz="3200" b="1" dirty="0">
              <a:solidFill>
                <a:srgbClr val="FFFFFF"/>
              </a:solidFill>
            </a:endParaRPr>
          </a:p>
        </p:txBody>
      </p:sp>
      <p:graphicFrame>
        <p:nvGraphicFramePr>
          <p:cNvPr id="5" name="Table 5">
            <a:extLst>
              <a:ext uri="{FF2B5EF4-FFF2-40B4-BE49-F238E27FC236}">
                <a16:creationId xmlns:a16="http://schemas.microsoft.com/office/drawing/2014/main" xmlns="" id="{A60AAA9E-FBB5-4974-B9C2-67147ECCCC34}"/>
              </a:ext>
            </a:extLst>
          </p:cNvPr>
          <p:cNvGraphicFramePr>
            <a:graphicFrameLocks noGrp="1"/>
          </p:cNvGraphicFramePr>
          <p:nvPr>
            <p:extLst>
              <p:ext uri="{D42A27DB-BD31-4B8C-83A1-F6EECF244321}">
                <p14:modId xmlns:p14="http://schemas.microsoft.com/office/powerpoint/2010/main" val="795758735"/>
              </p:ext>
            </p:extLst>
          </p:nvPr>
        </p:nvGraphicFramePr>
        <p:xfrm>
          <a:off x="916983" y="2438400"/>
          <a:ext cx="7465018" cy="4158240"/>
        </p:xfrm>
        <a:graphic>
          <a:graphicData uri="http://schemas.openxmlformats.org/drawingml/2006/table">
            <a:tbl>
              <a:tblPr firstRow="1" bandRow="1">
                <a:tableStyleId>{5C22544A-7EE6-4342-B048-85BDC9FD1C3A}</a:tableStyleId>
              </a:tblPr>
              <a:tblGrid>
                <a:gridCol w="3732509">
                  <a:extLst>
                    <a:ext uri="{9D8B030D-6E8A-4147-A177-3AD203B41FA5}">
                      <a16:colId xmlns:a16="http://schemas.microsoft.com/office/drawing/2014/main" xmlns="" val="1004907730"/>
                    </a:ext>
                  </a:extLst>
                </a:gridCol>
                <a:gridCol w="3732509">
                  <a:extLst>
                    <a:ext uri="{9D8B030D-6E8A-4147-A177-3AD203B41FA5}">
                      <a16:colId xmlns:a16="http://schemas.microsoft.com/office/drawing/2014/main" xmlns="" val="1846800422"/>
                    </a:ext>
                  </a:extLst>
                </a:gridCol>
              </a:tblGrid>
              <a:tr h="445776">
                <a:tc>
                  <a:txBody>
                    <a:bodyPr/>
                    <a:lstStyle/>
                    <a:p>
                      <a:pPr algn="ctr"/>
                      <a:r>
                        <a:rPr lang="en-US" dirty="0"/>
                        <a:t>LUẬT CŨ QUY ĐỊNH</a:t>
                      </a:r>
                    </a:p>
                  </a:txBody>
                  <a:tcPr/>
                </a:tc>
                <a:tc>
                  <a:txBody>
                    <a:bodyPr/>
                    <a:lstStyle/>
                    <a:p>
                      <a:pPr algn="ctr"/>
                      <a:r>
                        <a:rPr lang="en-US" dirty="0"/>
                        <a:t>LUẬT MỚI BỔ SUNG</a:t>
                      </a:r>
                    </a:p>
                  </a:txBody>
                  <a:tcPr/>
                </a:tc>
                <a:extLst>
                  <a:ext uri="{0D108BD9-81ED-4DB2-BD59-A6C34878D82A}">
                    <a16:rowId xmlns:a16="http://schemas.microsoft.com/office/drawing/2014/main" xmlns="" val="4049643904"/>
                  </a:ext>
                </a:extLst>
              </a:tr>
              <a:tr h="3241034">
                <a:tc>
                  <a:txBody>
                    <a:bodyPr/>
                    <a:lstStyle/>
                    <a:p>
                      <a:pPr algn="ctr">
                        <a:lnSpc>
                          <a:spcPct val="120000"/>
                        </a:lnSpc>
                        <a:spcBef>
                          <a:spcPts val="300"/>
                        </a:spcBef>
                        <a:spcAft>
                          <a:spcPts val="300"/>
                        </a:spcAft>
                      </a:pPr>
                      <a:r>
                        <a:rPr lang="en-US" b="1" dirty="0">
                          <a:latin typeface="Times New Roman" panose="02020603050405020304" pitchFamily="18" charset="0"/>
                          <a:cs typeface="Times New Roman" panose="02020603050405020304" pitchFamily="18" charset="0"/>
                        </a:rPr>
                        <a:t>K</a:t>
                      </a:r>
                      <a:r>
                        <a:rPr lang="vi-VN" b="1" dirty="0">
                          <a:latin typeface="Times New Roman" panose="02020603050405020304" pitchFamily="18" charset="0"/>
                          <a:cs typeface="Times New Roman" panose="02020603050405020304" pitchFamily="18" charset="0"/>
                        </a:rPr>
                        <a:t>inh phí hoạt động của Quốc hội bao gồm kinh phí hoạt động chung của Quốc hội, kinh phí hoạt động của Ủy ban thường vụ Quốc hội, Hội đồng dân tộc, các Ủy ban của Quốc hội, Tổng thư ký Quốc hội, Văn phòng Quốc hội, cơ quan thuộc Ủy ban thường vụ Quốc hội và các Đoàn đại biểu Quốc hội</a:t>
                      </a:r>
                      <a:r>
                        <a:rPr lang="en-US" b="1" dirty="0">
                          <a:latin typeface="Times New Roman" panose="02020603050405020304" pitchFamily="18" charset="0"/>
                          <a:cs typeface="Times New Roman" panose="02020603050405020304" pitchFamily="18" charset="0"/>
                        </a:rPr>
                        <a:t>.</a:t>
                      </a:r>
                    </a:p>
                  </a:txBody>
                  <a:tcPr/>
                </a:tc>
                <a:tc>
                  <a:txBody>
                    <a:bodyPr/>
                    <a:lstStyle/>
                    <a:p>
                      <a:pPr marL="0" indent="0" algn="l">
                        <a:lnSpc>
                          <a:spcPct val="120000"/>
                        </a:lnSpc>
                        <a:spcBef>
                          <a:spcPts val="300"/>
                        </a:spcBef>
                        <a:spcAft>
                          <a:spcPts val="300"/>
                        </a:spcAft>
                        <a:buFontTx/>
                        <a:buNone/>
                      </a:pPr>
                      <a:r>
                        <a:rPr lang="vi-VN" b="1" dirty="0">
                          <a:solidFill>
                            <a:srgbClr val="C00000"/>
                          </a:solidFill>
                          <a:latin typeface="Times New Roman" panose="02020603050405020304" pitchFamily="18" charset="0"/>
                          <a:cs typeface="Times New Roman" panose="02020603050405020304" pitchFamily="18" charset="0"/>
                        </a:rPr>
                        <a:t>Nay bổ sung thêm thành phần thuộc kinh phí hoạt động của Quốc hội là lương của đại biểu Quốc hội hoạt động chuyên trách, hoạt động phí, thù lao tham gia hoạt động Quốc hội, các khoản phụ cấp và các chế độ của đại biểu Quốc hội gắn với hoạt động của Quốc hội. Kinh phí hoạt động của Quốc hội là một khoản trong ngân sách nhà nước do Quốc hội quyết định</a:t>
                      </a:r>
                      <a:r>
                        <a:rPr lang="en-US" b="1" dirty="0">
                          <a:solidFill>
                            <a:srgbClr val="C000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xmlns="" val="2966606771"/>
                  </a:ext>
                </a:extLst>
              </a:tr>
            </a:tbl>
          </a:graphicData>
        </a:graphic>
      </p:graphicFrame>
    </p:spTree>
    <p:extLst>
      <p:ext uri="{BB962C8B-B14F-4D97-AF65-F5344CB8AC3E}">
        <p14:creationId xmlns:p14="http://schemas.microsoft.com/office/powerpoint/2010/main" val="41829080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06B78013-C1DE-4DF8-A2C4-502574E0A837}"/>
              </a:ext>
            </a:extLst>
          </p:cNvPr>
          <p:cNvSpPr>
            <a:spLocks noGrp="1"/>
          </p:cNvSpPr>
          <p:nvPr>
            <p:ph type="ctrTitle"/>
          </p:nvPr>
        </p:nvSpPr>
        <p:spPr>
          <a:xfrm>
            <a:off x="4648200" y="304800"/>
            <a:ext cx="3810000" cy="6248399"/>
          </a:xfrm>
        </p:spPr>
        <p:txBody>
          <a:bodyPr/>
          <a:lstStyle/>
          <a:p>
            <a:pPr eaLnBrk="1" hangingPunct="1"/>
            <a:r>
              <a:rPr lang="en-US" altLang="en-US" sz="3600" b="1" dirty="0">
                <a:latin typeface="Times New Roman" panose="02020603050405020304" pitchFamily="18" charset="0"/>
                <a:cs typeface="Times New Roman" panose="02020603050405020304" pitchFamily="18" charset="0"/>
              </a:rPr>
              <a:t>PHẦN 3:</a:t>
            </a:r>
            <a:br>
              <a:rPr lang="en-US" altLang="en-US" sz="3600" b="1" dirty="0">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GIỚI THIỆU </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VỀ NHỮNG ĐIỂM MỚI </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CỦA </a:t>
            </a:r>
            <a:r>
              <a:rPr lang="vi-VN" altLang="en-US" sz="3600" b="1" dirty="0">
                <a:solidFill>
                  <a:srgbClr val="FF0000"/>
                </a:solidFill>
                <a:latin typeface="Times New Roman" panose="02020603050405020304" pitchFamily="18" charset="0"/>
                <a:cs typeface="Times New Roman" panose="02020603050405020304" pitchFamily="18" charset="0"/>
              </a:rPr>
              <a:t>LUẬT </a:t>
            </a:r>
            <a:r>
              <a:rPr lang="en-US" altLang="en-US" sz="3600" b="1" dirty="0">
                <a:solidFill>
                  <a:srgbClr val="FF0000"/>
                </a:solidFill>
                <a:latin typeface="Times New Roman" panose="02020603050405020304" pitchFamily="18" charset="0"/>
                <a:cs typeface="Times New Roman" panose="02020603050405020304" pitchFamily="18" charset="0"/>
              </a:rPr>
              <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TỔ CHỨC</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CHÍNH QUYỀN ĐỊA PHƯƠNG</a:t>
            </a:r>
            <a:br>
              <a:rPr lang="en-US" altLang="en-US" sz="3600" b="1" dirty="0">
                <a:solidFill>
                  <a:srgbClr val="FF0000"/>
                </a:solidFill>
                <a:latin typeface="Times New Roman" panose="02020603050405020304" pitchFamily="18" charset="0"/>
                <a:cs typeface="Times New Roman" panose="02020603050405020304" pitchFamily="18" charset="0"/>
              </a:rPr>
            </a:b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dirty="0" err="1">
                <a:solidFill>
                  <a:srgbClr val="FF0000"/>
                </a:solidFill>
                <a:latin typeface="Times New Roman" panose="02020603050405020304" pitchFamily="18" charset="0"/>
                <a:cs typeface="Times New Roman" panose="02020603050405020304" pitchFamily="18" charset="0"/>
              </a:rPr>
              <a:t>sửa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đổi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bổ</a:t>
            </a:r>
            <a:r>
              <a:rPr lang="en-US" altLang="en-US" sz="3600" b="1" dirty="0">
                <a:solidFill>
                  <a:srgbClr val="FF0000"/>
                </a:solidFill>
                <a:latin typeface="Times New Roman" panose="02020603050405020304" pitchFamily="18" charset="0"/>
                <a:cs typeface="Times New Roman" panose="02020603050405020304" pitchFamily="18" charset="0"/>
              </a:rPr>
              <a:t> sung)</a:t>
            </a:r>
          </a:p>
        </p:txBody>
      </p:sp>
      <p:pic>
        <p:nvPicPr>
          <p:cNvPr id="3" name="Picture 2">
            <a:extLst>
              <a:ext uri="{FF2B5EF4-FFF2-40B4-BE49-F238E27FC236}">
                <a16:creationId xmlns:a16="http://schemas.microsoft.com/office/drawing/2014/main" xmlns="" id="{624280DC-BD86-4891-BB7C-AF8E68AEAE95}"/>
              </a:ext>
            </a:extLst>
          </p:cNvPr>
          <p:cNvPicPr>
            <a:picLocks noChangeAspect="1"/>
          </p:cNvPicPr>
          <p:nvPr/>
        </p:nvPicPr>
        <p:blipFill rotWithShape="1">
          <a:blip r:embed="rId2"/>
          <a:srcRect l="17777" r="17777"/>
          <a:stretch/>
        </p:blipFill>
        <p:spPr>
          <a:xfrm>
            <a:off x="0" y="-1"/>
            <a:ext cx="4419600" cy="6858000"/>
          </a:xfrm>
          <a:prstGeom prst="rect">
            <a:avLst/>
          </a:prstGeom>
        </p:spPr>
      </p:pic>
    </p:spTree>
    <p:extLst>
      <p:ext uri="{BB962C8B-B14F-4D97-AF65-F5344CB8AC3E}">
        <p14:creationId xmlns:p14="http://schemas.microsoft.com/office/powerpoint/2010/main" val="298704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0" indent="0" algn="just">
              <a:lnSpc>
                <a:spcPct val="90000"/>
              </a:lnSpc>
              <a:buNone/>
            </a:pPr>
            <a:r>
              <a:rPr lang="vi-VN" sz="3500" b="1" dirty="0">
                <a:solidFill>
                  <a:srgbClr val="C00000"/>
                </a:solidFill>
                <a:latin typeface="Times New Roman" panose="02020603050405020304" pitchFamily="18" charset="0"/>
                <a:cs typeface="Times New Roman" panose="02020603050405020304" pitchFamily="18" charset="0"/>
              </a:rPr>
              <a:t>Luật số 47/2019/QH14 sửa đổi, bổ sung một số điều của Luật Tổ chức Chính phủ và Luật Tổ chức chính quyền địa phương</a:t>
            </a:r>
            <a:r>
              <a:rPr lang="en-US" sz="3500" b="1" dirty="0">
                <a:solidFill>
                  <a:srgbClr val="C00000"/>
                </a:solidFill>
                <a:latin typeface="Times New Roman" panose="02020603050405020304" pitchFamily="18" charset="0"/>
                <a:cs typeface="Times New Roman" panose="02020603050405020304" pitchFamily="18" charset="0"/>
              </a:rPr>
              <a:t> </a:t>
            </a:r>
            <a:r>
              <a:rPr lang="vi-VN" sz="3500" b="1" dirty="0">
                <a:solidFill>
                  <a:srgbClr val="002060"/>
                </a:solidFill>
                <a:latin typeface="Times New Roman" panose="02020603050405020304" pitchFamily="18" charset="0"/>
                <a:cs typeface="Times New Roman" panose="02020603050405020304" pitchFamily="18" charset="0"/>
              </a:rPr>
              <a:t>được thông qua vào ngày </a:t>
            </a:r>
            <a:r>
              <a:rPr lang="en-US" sz="3500" b="1" dirty="0">
                <a:solidFill>
                  <a:srgbClr val="002060"/>
                </a:solidFill>
                <a:latin typeface="Times New Roman" panose="02020603050405020304" pitchFamily="18" charset="0"/>
                <a:cs typeface="Times New Roman" panose="02020603050405020304" pitchFamily="18" charset="0"/>
              </a:rPr>
              <a:t>22</a:t>
            </a:r>
            <a:r>
              <a:rPr lang="vi-VN" sz="3500" b="1" dirty="0">
                <a:solidFill>
                  <a:srgbClr val="002060"/>
                </a:solidFill>
                <a:latin typeface="Times New Roman" panose="02020603050405020304" pitchFamily="18" charset="0"/>
                <a:cs typeface="Times New Roman" panose="02020603050405020304" pitchFamily="18" charset="0"/>
              </a:rPr>
              <a:t>/</a:t>
            </a:r>
            <a:r>
              <a:rPr lang="en-US" sz="3500" b="1" dirty="0">
                <a:solidFill>
                  <a:srgbClr val="002060"/>
                </a:solidFill>
                <a:latin typeface="Times New Roman" panose="02020603050405020304" pitchFamily="18" charset="0"/>
                <a:cs typeface="Times New Roman" panose="02020603050405020304" pitchFamily="18" charset="0"/>
              </a:rPr>
              <a:t>11</a:t>
            </a:r>
            <a:r>
              <a:rPr lang="vi-VN" sz="3500" b="1" dirty="0">
                <a:solidFill>
                  <a:srgbClr val="002060"/>
                </a:solidFill>
                <a:latin typeface="Times New Roman" panose="02020603050405020304" pitchFamily="18" charset="0"/>
                <a:cs typeface="Times New Roman" panose="02020603050405020304" pitchFamily="18" charset="0"/>
              </a:rPr>
              <a:t>/20</a:t>
            </a:r>
            <a:r>
              <a:rPr lang="en-US" sz="3500" b="1" dirty="0">
                <a:solidFill>
                  <a:srgbClr val="002060"/>
                </a:solidFill>
                <a:latin typeface="Times New Roman" panose="02020603050405020304" pitchFamily="18" charset="0"/>
                <a:cs typeface="Times New Roman" panose="02020603050405020304" pitchFamily="18" charset="0"/>
              </a:rPr>
              <a:t>19, </a:t>
            </a:r>
            <a:r>
              <a:rPr lang="en-US" sz="3500" b="1" dirty="0" err="1">
                <a:solidFill>
                  <a:srgbClr val="002060"/>
                </a:solidFill>
                <a:latin typeface="Times New Roman" panose="02020603050405020304" pitchFamily="18" charset="0"/>
                <a:cs typeface="Times New Roman" panose="02020603050405020304" pitchFamily="18" charset="0"/>
              </a:rPr>
              <a:t>có</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hiệu</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lực</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từ</a:t>
            </a:r>
            <a:r>
              <a:rPr lang="en-US" sz="3500" b="1" dirty="0">
                <a:solidFill>
                  <a:srgbClr val="002060"/>
                </a:solidFill>
                <a:latin typeface="Times New Roman" panose="02020603050405020304" pitchFamily="18" charset="0"/>
                <a:cs typeface="Times New Roman" panose="02020603050405020304" pitchFamily="18" charset="0"/>
              </a:rPr>
              <a:t> </a:t>
            </a:r>
            <a:r>
              <a:rPr lang="en-US" sz="3500" b="1" dirty="0" err="1">
                <a:solidFill>
                  <a:srgbClr val="002060"/>
                </a:solidFill>
                <a:latin typeface="Times New Roman" panose="02020603050405020304" pitchFamily="18" charset="0"/>
                <a:cs typeface="Times New Roman" panose="02020603050405020304" pitchFamily="18" charset="0"/>
              </a:rPr>
              <a:t>ngày</a:t>
            </a:r>
            <a:r>
              <a:rPr lang="en-US" sz="3500" b="1" dirty="0">
                <a:solidFill>
                  <a:srgbClr val="002060"/>
                </a:solidFill>
                <a:latin typeface="Times New Roman" panose="02020603050405020304" pitchFamily="18" charset="0"/>
                <a:cs typeface="Times New Roman" panose="02020603050405020304" pitchFamily="18" charset="0"/>
              </a:rPr>
              <a:t> 01/07/2020.</a:t>
            </a:r>
            <a:endParaRPr lang="vi-VN" sz="3500" b="1" dirty="0">
              <a:solidFill>
                <a:srgbClr val="00206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3600" b="1" dirty="0">
                <a:solidFill>
                  <a:srgbClr val="FFFFFF"/>
                </a:solidFill>
              </a:rPr>
              <a:t>Luật sửa đổi, bổ sung Luật Tổ chức chính quyền địa phương </a:t>
            </a:r>
            <a:endParaRPr lang="en-US" sz="3200" b="1" dirty="0">
              <a:solidFill>
                <a:srgbClr val="FFFFFF"/>
              </a:solidFill>
            </a:endParaRPr>
          </a:p>
        </p:txBody>
      </p:sp>
    </p:spTree>
    <p:extLst>
      <p:ext uri="{BB962C8B-B14F-4D97-AF65-F5344CB8AC3E}">
        <p14:creationId xmlns:p14="http://schemas.microsoft.com/office/powerpoint/2010/main" val="25026829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0" indent="0" algn="just">
              <a:lnSpc>
                <a:spcPct val="90000"/>
              </a:lnSpc>
              <a:buNone/>
            </a:pPr>
            <a:r>
              <a:rPr lang="vi-VN" sz="4000" b="1" dirty="0">
                <a:solidFill>
                  <a:srgbClr val="C00000"/>
                </a:solidFill>
                <a:latin typeface="Times New Roman" panose="02020603050405020304" pitchFamily="18" charset="0"/>
                <a:cs typeface="Times New Roman" panose="02020603050405020304" pitchFamily="18" charset="0"/>
              </a:rPr>
              <a:t>Có 30 Điều của Luật Tổ chức chính quyền địa phương được sửa đổi bổ sung; 05 Điều được thay thế cụm từ và Khoản 4 Điều 9 được bãi bỏ</a:t>
            </a:r>
            <a:r>
              <a:rPr lang="en-US" sz="4000" b="1" dirty="0">
                <a:solidFill>
                  <a:srgbClr val="C00000"/>
                </a:solidFill>
                <a:latin typeface="Times New Roman" panose="02020603050405020304" pitchFamily="18" charset="0"/>
                <a:cs typeface="Times New Roman" panose="02020603050405020304" pitchFamily="18" charset="0"/>
              </a:rPr>
              <a:t>.</a:t>
            </a:r>
          </a:p>
          <a:p>
            <a:pPr marL="0" indent="0" algn="just">
              <a:lnSpc>
                <a:spcPct val="90000"/>
              </a:lnSpc>
              <a:buNone/>
            </a:pPr>
            <a:endParaRPr lang="en-US" sz="3600" b="1" dirty="0">
              <a:solidFill>
                <a:srgbClr val="C0000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3600" b="1" dirty="0">
                <a:solidFill>
                  <a:srgbClr val="FFFFFF"/>
                </a:solidFill>
              </a:rPr>
              <a:t>Luật sửa đổi, bổ sung Luật Tổ chức chính quyền địa phương </a:t>
            </a:r>
            <a:endParaRPr lang="en-US" sz="3200" b="1" dirty="0">
              <a:solidFill>
                <a:srgbClr val="FFFFFF"/>
              </a:solidFill>
            </a:endParaRPr>
          </a:p>
        </p:txBody>
      </p:sp>
    </p:spTree>
    <p:extLst>
      <p:ext uri="{BB962C8B-B14F-4D97-AF65-F5344CB8AC3E}">
        <p14:creationId xmlns:p14="http://schemas.microsoft.com/office/powerpoint/2010/main" val="26529478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360363" indent="-360363" algn="just">
              <a:lnSpc>
                <a:spcPct val="90000"/>
              </a:lnSpc>
              <a:buAutoNum type="arabicPeriod"/>
            </a:pPr>
            <a:r>
              <a:rPr lang="vi-VN" sz="2400" b="1" dirty="0">
                <a:solidFill>
                  <a:srgbClr val="C00000"/>
                </a:solidFill>
                <a:latin typeface="Times New Roman" panose="02020603050405020304" pitchFamily="18" charset="0"/>
                <a:cs typeface="Times New Roman" panose="02020603050405020304" pitchFamily="18" charset="0"/>
              </a:rPr>
              <a:t>Linh hoạt trong tổ chức bộ máy của chính quyền địa phương</a:t>
            </a:r>
            <a:r>
              <a:rPr lang="en-US" sz="2400" b="1" dirty="0">
                <a:solidFill>
                  <a:srgbClr val="C00000"/>
                </a:solidFill>
                <a:latin typeface="Times New Roman" panose="02020603050405020304" pitchFamily="18" charset="0"/>
                <a:cs typeface="Times New Roman" panose="02020603050405020304" pitchFamily="18" charset="0"/>
              </a:rPr>
              <a:t>.</a:t>
            </a:r>
          </a:p>
          <a:p>
            <a:pPr marL="360363" indent="-360363" algn="just">
              <a:lnSpc>
                <a:spcPct val="90000"/>
              </a:lnSpc>
              <a:buAutoNum type="arabicPeriod"/>
            </a:pPr>
            <a:r>
              <a:rPr lang="en-US" sz="2400" b="1" dirty="0" err="1">
                <a:solidFill>
                  <a:srgbClr val="C00000"/>
                </a:solidFill>
                <a:latin typeface="Times New Roman" panose="02020603050405020304" pitchFamily="18" charset="0"/>
                <a:cs typeface="Times New Roman" panose="02020603050405020304" pitchFamily="18" charset="0"/>
              </a:rPr>
              <a:t>Đại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biểu</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Hội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đồng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nhân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dân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cần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có</a:t>
            </a:r>
            <a:r>
              <a:rPr lang="en-US" sz="2400" b="1" dirty="0">
                <a:solidFill>
                  <a:srgbClr val="C00000"/>
                </a:solidFill>
                <a:latin typeface="Times New Roman" panose="02020603050405020304" pitchFamily="18" charset="0"/>
                <a:cs typeface="Times New Roman" panose="02020603050405020304" pitchFamily="18" charset="0"/>
              </a:rPr>
              <a:t> 01 </a:t>
            </a:r>
            <a:r>
              <a:rPr lang="en-US" sz="2400" b="1" dirty="0" err="1">
                <a:solidFill>
                  <a:srgbClr val="C00000"/>
                </a:solidFill>
                <a:latin typeface="Times New Roman" panose="02020603050405020304" pitchFamily="18" charset="0"/>
                <a:cs typeface="Times New Roman" panose="02020603050405020304" pitchFamily="18" charset="0"/>
              </a:rPr>
              <a:t>quốc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tịch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Việt</a:t>
            </a:r>
            <a:r>
              <a:rPr lang="en-US" sz="2400" b="1" dirty="0">
                <a:solidFill>
                  <a:srgbClr val="C00000"/>
                </a:solidFill>
                <a:latin typeface="Times New Roman" panose="02020603050405020304" pitchFamily="18" charset="0"/>
                <a:cs typeface="Times New Roman" panose="02020603050405020304" pitchFamily="18" charset="0"/>
              </a:rPr>
              <a:t> Nam.</a:t>
            </a:r>
          </a:p>
          <a:p>
            <a:pPr marL="360363" indent="-360363" algn="just">
              <a:lnSpc>
                <a:spcPct val="90000"/>
              </a:lnSpc>
              <a:buAutoNum type="arabicPeriod"/>
            </a:pPr>
            <a:r>
              <a:rPr lang="vi-VN" sz="2400" b="1" dirty="0">
                <a:solidFill>
                  <a:srgbClr val="C00000"/>
                </a:solidFill>
                <a:latin typeface="Times New Roman" panose="02020603050405020304" pitchFamily="18" charset="0"/>
                <a:cs typeface="Times New Roman" panose="02020603050405020304" pitchFamily="18" charset="0"/>
              </a:rPr>
              <a:t>Giảm số lượng đại biểu HĐND các cấp</a:t>
            </a:r>
            <a:r>
              <a:rPr lang="en-US" sz="2400" b="1" dirty="0">
                <a:solidFill>
                  <a:srgbClr val="C00000"/>
                </a:solidFill>
                <a:latin typeface="Times New Roman" panose="02020603050405020304" pitchFamily="18" charset="0"/>
                <a:cs typeface="Times New Roman" panose="02020603050405020304" pitchFamily="18" charset="0"/>
              </a:rPr>
              <a:t>.</a:t>
            </a:r>
          </a:p>
          <a:p>
            <a:pPr marL="360363" indent="-360363" algn="just">
              <a:lnSpc>
                <a:spcPct val="90000"/>
              </a:lnSpc>
              <a:buAutoNum type="arabicPeriod"/>
            </a:pPr>
            <a:r>
              <a:rPr lang="vi-VN" sz="2400" b="1" dirty="0">
                <a:solidFill>
                  <a:srgbClr val="C00000"/>
                </a:solidFill>
                <a:latin typeface="Times New Roman" panose="02020603050405020304" pitchFamily="18" charset="0"/>
                <a:cs typeface="Times New Roman" panose="02020603050405020304" pitchFamily="18" charset="0"/>
              </a:rPr>
              <a:t>Tăng số lượng Phó Chủ tịch của xã loại II</a:t>
            </a:r>
            <a:r>
              <a:rPr lang="en-US" sz="2400" b="1" dirty="0">
                <a:solidFill>
                  <a:srgbClr val="C00000"/>
                </a:solidFill>
                <a:latin typeface="Times New Roman" panose="02020603050405020304" pitchFamily="18" charset="0"/>
                <a:cs typeface="Times New Roman" panose="02020603050405020304" pitchFamily="18" charset="0"/>
              </a:rPr>
              <a:t>.</a:t>
            </a:r>
          </a:p>
          <a:p>
            <a:pPr marL="360363" indent="-360363" algn="just">
              <a:lnSpc>
                <a:spcPct val="90000"/>
              </a:lnSpc>
              <a:buAutoNum type="arabicPeriod"/>
            </a:pPr>
            <a:r>
              <a:rPr lang="vi-VN" sz="2400" b="1" dirty="0">
                <a:solidFill>
                  <a:srgbClr val="C00000"/>
                </a:solidFill>
                <a:latin typeface="Times New Roman" panose="02020603050405020304" pitchFamily="18" charset="0"/>
                <a:cs typeface="Times New Roman" panose="02020603050405020304" pitchFamily="18" charset="0"/>
              </a:rPr>
              <a:t>Giảm số lượng phó chủ tịch HĐND cấp tỉnh và cấp huyện</a:t>
            </a:r>
            <a:r>
              <a:rPr lang="en-US" sz="2400" b="1" dirty="0">
                <a:solidFill>
                  <a:srgbClr val="C00000"/>
                </a:solidFill>
                <a:latin typeface="Times New Roman" panose="02020603050405020304" pitchFamily="18" charset="0"/>
                <a:cs typeface="Times New Roman" panose="02020603050405020304" pitchFamily="18" charset="0"/>
              </a:rPr>
              <a:t>.</a:t>
            </a:r>
          </a:p>
          <a:p>
            <a:pPr marL="360363" indent="-360363" algn="just">
              <a:lnSpc>
                <a:spcPct val="90000"/>
              </a:lnSpc>
              <a:buAutoNum type="arabicPeriod"/>
            </a:pPr>
            <a:r>
              <a:rPr lang="vi-VN" sz="2400" b="1" dirty="0">
                <a:solidFill>
                  <a:srgbClr val="C00000"/>
                </a:solidFill>
                <a:latin typeface="Times New Roman" panose="02020603050405020304" pitchFamily="18" charset="0"/>
                <a:cs typeface="Times New Roman" panose="02020603050405020304" pitchFamily="18" charset="0"/>
              </a:rPr>
              <a:t>Không còn khái niệm “họp bất thường”</a:t>
            </a:r>
            <a:r>
              <a:rPr lang="en-US" sz="2400" b="1" dirty="0">
                <a:solidFill>
                  <a:srgbClr val="C00000"/>
                </a:solidFill>
                <a:latin typeface="Times New Roman" panose="02020603050405020304" pitchFamily="18" charset="0"/>
                <a:cs typeface="Times New Roman" panose="02020603050405020304" pitchFamily="18" charset="0"/>
              </a:rPr>
              <a:t>.</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200" b="1" dirty="0" err="1">
                <a:solidFill>
                  <a:srgbClr val="FFFFFF"/>
                </a:solidFill>
                <a:latin typeface="Times New Roman" panose="02020603050405020304" pitchFamily="18" charset="0"/>
                <a:cs typeface="Times New Roman" panose="02020603050405020304" pitchFamily="18" charset="0"/>
              </a:rPr>
              <a:t>Các</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điểm</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mới</a:t>
            </a:r>
            <a:r>
              <a:rPr lang="en-US" sz="3200" b="1" dirty="0">
                <a:solidFill>
                  <a:srgbClr val="FFFFFF"/>
                </a:solidFill>
                <a:latin typeface="Times New Roman" panose="02020603050405020304" pitchFamily="18" charset="0"/>
                <a:cs typeface="Times New Roman" panose="02020603050405020304" pitchFamily="18" charset="0"/>
              </a:rPr>
              <a:t> </a:t>
            </a:r>
            <a:r>
              <a:rPr lang="en-US" sz="3200" b="1" dirty="0" err="1">
                <a:solidFill>
                  <a:srgbClr val="FFFFFF"/>
                </a:solidFill>
                <a:latin typeface="Times New Roman" panose="02020603050405020304" pitchFamily="18" charset="0"/>
                <a:cs typeface="Times New Roman" panose="02020603050405020304" pitchFamily="18" charset="0"/>
              </a:rPr>
              <a:t>của</a:t>
            </a:r>
            <a:r>
              <a:rPr lang="en-US" sz="3200" b="1" dirty="0">
                <a:solidFill>
                  <a:srgbClr val="FFFFFF"/>
                </a:solidFill>
                <a:latin typeface="Times New Roman" panose="02020603050405020304" pitchFamily="18" charset="0"/>
                <a:cs typeface="Times New Roman" panose="02020603050405020304" pitchFamily="18" charset="0"/>
              </a:rPr>
              <a:t> </a:t>
            </a:r>
            <a:r>
              <a:rPr lang="vi-VN" sz="3200" b="1" dirty="0">
                <a:solidFill>
                  <a:srgbClr val="FFFFFF"/>
                </a:solidFill>
                <a:latin typeface="Times New Roman" panose="02020603050405020304" pitchFamily="18" charset="0"/>
                <a:cs typeface="Times New Roman" panose="02020603050405020304" pitchFamily="18" charset="0"/>
              </a:rPr>
              <a:t>Luật Tổ chức </a:t>
            </a:r>
            <a:r>
              <a:rPr lang="en-US" sz="3200" b="1" dirty="0">
                <a:solidFill>
                  <a:srgbClr val="FFFFFF"/>
                </a:solidFill>
                <a:latin typeface="Times New Roman" panose="02020603050405020304" pitchFamily="18" charset="0"/>
                <a:cs typeface="Times New Roman" panose="02020603050405020304" pitchFamily="18" charset="0"/>
              </a:rPr>
              <a:t/>
            </a:r>
            <a:br>
              <a:rPr lang="en-US" sz="3200" b="1" dirty="0">
                <a:solidFill>
                  <a:srgbClr val="FFFFFF"/>
                </a:solidFill>
                <a:latin typeface="Times New Roman" panose="02020603050405020304" pitchFamily="18" charset="0"/>
                <a:cs typeface="Times New Roman" panose="02020603050405020304" pitchFamily="18" charset="0"/>
              </a:rPr>
            </a:br>
            <a:r>
              <a:rPr lang="vi-VN" sz="3200" b="1" dirty="0">
                <a:solidFill>
                  <a:srgbClr val="FFFFFF"/>
                </a:solidFill>
                <a:latin typeface="Times New Roman" panose="02020603050405020304" pitchFamily="18" charset="0"/>
                <a:cs typeface="Times New Roman" panose="02020603050405020304" pitchFamily="18" charset="0"/>
              </a:rPr>
              <a:t>chính quyền địa phương sửa đổi, bổ sung </a:t>
            </a:r>
            <a:endParaRPr lang="en-US" sz="32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5292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85460" y="759805"/>
            <a:ext cx="7729890" cy="1325563"/>
          </a:xfrm>
        </p:spPr>
        <p:txBody>
          <a:bodyPr>
            <a:normAutofit/>
          </a:bodyPr>
          <a:lstStyle/>
          <a:p>
            <a:r>
              <a:rPr lang="vi-VN" sz="3500" b="1" dirty="0">
                <a:solidFill>
                  <a:srgbClr val="FFFFFF"/>
                </a:solidFill>
              </a:rPr>
              <a:t>Chương I: Những quy định chung</a:t>
            </a:r>
            <a:endParaRPr lang="en-US" sz="3500" b="1" dirty="0">
              <a:solidFill>
                <a:srgbClr val="FFFFFF"/>
              </a:solidFill>
            </a:endParaRPr>
          </a:p>
        </p:txBody>
      </p:sp>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pPr>
            <a:r>
              <a:rPr lang="vi-VN" b="1" dirty="0">
                <a:solidFill>
                  <a:srgbClr val="C00000"/>
                </a:solidFill>
              </a:rPr>
              <a:t>Chương này gồm 6 điều (từ Điều 1 đến Điều 6) </a:t>
            </a:r>
            <a:r>
              <a:rPr lang="vi-VN" b="1" dirty="0">
                <a:solidFill>
                  <a:srgbClr val="002060"/>
                </a:solidFill>
              </a:rPr>
              <a:t>quy định về các nguyên tắc bầu cử; tuổi ứng cử và tuổi bầu cử; tiêu chuẩn của người ứng cử; trách nhiệm của cơ quan, tổ chức trong công tác bầu cử, ngày bầu cử và kinh phí tổ chức bầu cử. </a:t>
            </a: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5600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5410200"/>
          </a:xfrm>
          <a:noFill/>
        </p:spPr>
        <p:txBody>
          <a:bodyPr/>
          <a:lstStyle/>
          <a:p>
            <a:pPr marL="0" indent="0" algn="just" eaLnBrk="1" hangingPunct="1">
              <a:buNone/>
            </a:pPr>
            <a:r>
              <a:rPr lang="vi-VN" altLang="en-US" b="1" dirty="0">
                <a:solidFill>
                  <a:srgbClr val="0000FF"/>
                </a:solidFill>
                <a:latin typeface="Arial" panose="020B0604020202020204" pitchFamily="34" charset="0"/>
              </a:rPr>
              <a:t> Trước đây, luật Tổ chức chính quyền địa phương 2015 quy định “Cấp chính quyền địa phương gồm có Hội đồng nhân dân và Ủy ban nhân dân”  thì nay, theo Luật sửa đổi, bổ sung: </a:t>
            </a:r>
            <a:r>
              <a:rPr lang="vi-VN" altLang="en-US" b="1" dirty="0">
                <a:solidFill>
                  <a:srgbClr val="C00000"/>
                </a:solidFill>
                <a:latin typeface="Arial" panose="020B0604020202020204" pitchFamily="34" charset="0"/>
              </a:rPr>
              <a:t>Chính quyền địa phương được tổ chức phù hợp với đặc điểm nông thôn, đô thị, hải đảo, đơn vị hành chính - kinh tế đặc biệt</a:t>
            </a:r>
            <a:r>
              <a:rPr lang="vi-VN" altLang="en-US" b="1" dirty="0">
                <a:solidFill>
                  <a:srgbClr val="0000FF"/>
                </a:solidFill>
                <a:latin typeface="Arial" panose="020B0604020202020204" pitchFamily="34" charset="0"/>
              </a:rPr>
              <a:t>. </a:t>
            </a:r>
          </a:p>
        </p:txBody>
      </p:sp>
      <p:sp>
        <p:nvSpPr>
          <p:cNvPr id="2" name="Scroll: Horizontal 1">
            <a:extLst>
              <a:ext uri="{FF2B5EF4-FFF2-40B4-BE49-F238E27FC236}">
                <a16:creationId xmlns:a16="http://schemas.microsoft.com/office/drawing/2014/main" xmlns="" id="{DF5E4C38-125A-47DA-B535-B26D2E7ACFF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FFFFFF"/>
                </a:solidFill>
              </a:rPr>
              <a:t>LINH HOẠT TRONG TỔ CHỨC BỘ MÁY CỦA CHÍNH QUYỀN ĐỊA PHƯƠNG</a:t>
            </a:r>
            <a:r>
              <a:rPr lang="vi-VN" b="1" dirty="0">
                <a:solidFill>
                  <a:srgbClr val="FFFFFF"/>
                </a:solidFill>
              </a:rPr>
              <a:t>.</a:t>
            </a:r>
          </a:p>
        </p:txBody>
      </p:sp>
    </p:spTree>
    <p:extLst>
      <p:ext uri="{BB962C8B-B14F-4D97-AF65-F5344CB8AC3E}">
        <p14:creationId xmlns:p14="http://schemas.microsoft.com/office/powerpoint/2010/main" val="2753775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5410200"/>
          </a:xfrm>
          <a:noFill/>
        </p:spPr>
        <p:txBody>
          <a:bodyPr/>
          <a:lstStyle/>
          <a:p>
            <a:pPr marL="0" indent="0" algn="just" eaLnBrk="1" hangingPunct="1">
              <a:buNone/>
            </a:pPr>
            <a:r>
              <a:rPr lang="vi-VN" altLang="en-US" b="1" dirty="0">
                <a:solidFill>
                  <a:srgbClr val="0000FF"/>
                </a:solidFill>
                <a:latin typeface="Arial" panose="020B0604020202020204" pitchFamily="34" charset="0"/>
              </a:rPr>
              <a:t> Đây là nội dung mới được bổ sung vào Điều 7 của Luật Tổ chức chính quyền địa phương. Theo đó, đại biểu Hội đồng nhân dân (HĐND) phải đáp ứng điều kiện </a:t>
            </a:r>
            <a:r>
              <a:rPr lang="vi-VN" altLang="en-US" b="1" dirty="0">
                <a:solidFill>
                  <a:srgbClr val="C00000"/>
                </a:solidFill>
                <a:latin typeface="Arial" panose="020B0604020202020204" pitchFamily="34" charset="0"/>
              </a:rPr>
              <a:t>có một quốc tịch là quốc tịch Việt Nam</a:t>
            </a:r>
            <a:r>
              <a:rPr lang="en-US" altLang="en-US" b="1" dirty="0">
                <a:solidFill>
                  <a:srgbClr val="C00000"/>
                </a:solidFill>
                <a:latin typeface="Arial" panose="020B0604020202020204" pitchFamily="34" charset="0"/>
              </a:rPr>
              <a:t>.</a:t>
            </a:r>
            <a:endParaRPr lang="vi-VN" altLang="en-US" b="1" dirty="0">
              <a:solidFill>
                <a:srgbClr val="C00000"/>
              </a:solidFill>
              <a:latin typeface="Arial" panose="020B0604020202020204" pitchFamily="34" charset="0"/>
            </a:endParaRPr>
          </a:p>
        </p:txBody>
      </p:sp>
      <p:sp>
        <p:nvSpPr>
          <p:cNvPr id="2" name="Scroll: Horizontal 1">
            <a:extLst>
              <a:ext uri="{FF2B5EF4-FFF2-40B4-BE49-F238E27FC236}">
                <a16:creationId xmlns:a16="http://schemas.microsoft.com/office/drawing/2014/main" xmlns="" id="{DF5E4C38-125A-47DA-B535-B26D2E7ACFF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FFFFFF"/>
                </a:solidFill>
              </a:rPr>
              <a:t>ĐẠI BIỂU HỘI ĐỒNG NHÂN DÂN CẦN CÓ 01 QUỐC TỊCH VIỆT NAM.</a:t>
            </a:r>
          </a:p>
        </p:txBody>
      </p:sp>
    </p:spTree>
    <p:extLst>
      <p:ext uri="{BB962C8B-B14F-4D97-AF65-F5344CB8AC3E}">
        <p14:creationId xmlns:p14="http://schemas.microsoft.com/office/powerpoint/2010/main" val="950334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419600"/>
          </a:xfrm>
          <a:noFill/>
        </p:spPr>
        <p:txBody>
          <a:bodyPr/>
          <a:lstStyle/>
          <a:p>
            <a:pPr marL="0" indent="0" algn="just" eaLnBrk="1" hangingPunct="1">
              <a:buNone/>
            </a:pPr>
            <a:r>
              <a:rPr lang="vi-VN" altLang="en-US" sz="1400" b="1" dirty="0">
                <a:solidFill>
                  <a:srgbClr val="C00000"/>
                </a:solidFill>
                <a:latin typeface="Arial" panose="020B0604020202020204" pitchFamily="34" charset="0"/>
              </a:rPr>
              <a:t>  - Hội đồng nhân dân tỉnh:</a:t>
            </a:r>
          </a:p>
          <a:p>
            <a:pPr marL="0" indent="0" algn="just" eaLnBrk="1" hangingPunct="1">
              <a:buNone/>
            </a:pPr>
            <a:r>
              <a:rPr lang="vi-VN" altLang="en-US" sz="1400" b="1" dirty="0">
                <a:solidFill>
                  <a:srgbClr val="0000FF"/>
                </a:solidFill>
                <a:latin typeface="Arial" panose="020B0604020202020204" pitchFamily="34" charset="0"/>
              </a:rPr>
              <a:t>   + Tỉnh miền núi, vùng cao có từ 500.000 dân trở xuống được bầu 50 đại biểu; từ 500.000 dân trở lên có tối đa 75 đại biểu (trước là 85 đại biểu)</a:t>
            </a:r>
          </a:p>
          <a:p>
            <a:pPr marL="0" indent="0" algn="just" eaLnBrk="1" hangingPunct="1">
              <a:buNone/>
            </a:pPr>
            <a:r>
              <a:rPr lang="vi-VN" altLang="en-US" sz="1400" b="1" dirty="0">
                <a:solidFill>
                  <a:srgbClr val="0000FF"/>
                </a:solidFill>
                <a:latin typeface="Arial" panose="020B0604020202020204" pitchFamily="34" charset="0"/>
              </a:rPr>
              <a:t>   + Tỉnh còn lại có từ 01 triệu dân trở xuống được bầu 50 đại biểu; từ 01 triệu dân trở lên được bầu không quá 85 đại biểu (trước là 95 đại biểu)</a:t>
            </a:r>
          </a:p>
          <a:p>
            <a:pPr marL="0" indent="0" algn="just" eaLnBrk="1" hangingPunct="1">
              <a:buNone/>
            </a:pPr>
            <a:r>
              <a:rPr lang="vi-VN" altLang="en-US" sz="1400" b="1" dirty="0">
                <a:solidFill>
                  <a:srgbClr val="C00000"/>
                </a:solidFill>
                <a:latin typeface="Arial" panose="020B0604020202020204" pitchFamily="34" charset="0"/>
              </a:rPr>
              <a:t>   - Hội đồng nhân dân huyện:</a:t>
            </a:r>
          </a:p>
          <a:p>
            <a:pPr marL="0" indent="0" algn="just" eaLnBrk="1" hangingPunct="1">
              <a:buNone/>
            </a:pPr>
            <a:r>
              <a:rPr lang="vi-VN" altLang="en-US" sz="1400" b="1" dirty="0">
                <a:solidFill>
                  <a:srgbClr val="0000FF"/>
                </a:solidFill>
                <a:latin typeface="Arial" panose="020B0604020202020204" pitchFamily="34" charset="0"/>
              </a:rPr>
              <a:t>   + Huyện miền núi, vùng cao, hải đảo có từ 40.000 dân trở xuống được bầu 35 đại biểu; trên 40.000 dân được bầu tối đa 35 đại biểu (trước là 40 đại biểu)</a:t>
            </a:r>
          </a:p>
          <a:p>
            <a:pPr marL="0" indent="0" algn="just" eaLnBrk="1" hangingPunct="1">
              <a:buNone/>
            </a:pPr>
            <a:r>
              <a:rPr lang="vi-VN" altLang="en-US" sz="1400" b="1" dirty="0">
                <a:solidFill>
                  <a:srgbClr val="0000FF"/>
                </a:solidFill>
                <a:latin typeface="Arial" panose="020B0604020202020204" pitchFamily="34" charset="0"/>
              </a:rPr>
              <a:t>   + Huyện còn lại có từ 80.000 dân trở xuống được bầu 30 đại biểu; trên 80.000 dân được bầu tối đa 35 đại biểu (trước là 40 đại biểu).</a:t>
            </a:r>
          </a:p>
          <a:p>
            <a:pPr marL="0" indent="0" algn="just" eaLnBrk="1" hangingPunct="1">
              <a:buNone/>
            </a:pPr>
            <a:r>
              <a:rPr lang="vi-VN" altLang="en-US" sz="1400" b="1" dirty="0">
                <a:solidFill>
                  <a:srgbClr val="0000FF"/>
                </a:solidFill>
                <a:latin typeface="Arial" panose="020B0604020202020204" pitchFamily="34" charset="0"/>
              </a:rPr>
              <a:t>   </a:t>
            </a:r>
            <a:r>
              <a:rPr lang="vi-VN" altLang="en-US" sz="1400" b="1" dirty="0">
                <a:solidFill>
                  <a:srgbClr val="C00000"/>
                </a:solidFill>
                <a:latin typeface="Arial" panose="020B0604020202020204" pitchFamily="34" charset="0"/>
              </a:rPr>
              <a:t>- Hội đồng nhân dân xã:</a:t>
            </a:r>
          </a:p>
          <a:p>
            <a:pPr marL="0" indent="0" algn="just" eaLnBrk="1" hangingPunct="1">
              <a:buNone/>
            </a:pPr>
            <a:r>
              <a:rPr lang="vi-VN" altLang="en-US" sz="1400" b="1" dirty="0">
                <a:solidFill>
                  <a:srgbClr val="0000FF"/>
                </a:solidFill>
                <a:latin typeface="Arial" panose="020B0604020202020204" pitchFamily="34" charset="0"/>
              </a:rPr>
              <a:t>   + Xã miền núi, vùng cao và hải đảo có từ 2000 dân trở xuống được bầu 15 đại biểu.</a:t>
            </a:r>
          </a:p>
          <a:p>
            <a:pPr marL="0" indent="0" algn="just" eaLnBrk="1" hangingPunct="1">
              <a:buNone/>
            </a:pPr>
            <a:r>
              <a:rPr lang="vi-VN" altLang="en-US" sz="1400" b="1" dirty="0">
                <a:solidFill>
                  <a:srgbClr val="0000FF"/>
                </a:solidFill>
                <a:latin typeface="Arial" panose="020B0604020202020204" pitchFamily="34" charset="0"/>
              </a:rPr>
              <a:t>   + Xã miền núi, vùng cao và hải đảo có trên 2000 dân đến dưới 3000 dân được bầu 19 đại biểu (trước là 20 đại biểu)</a:t>
            </a:r>
          </a:p>
          <a:p>
            <a:pPr marL="0" indent="0" algn="just" eaLnBrk="1" hangingPunct="1">
              <a:buNone/>
            </a:pPr>
            <a:r>
              <a:rPr lang="vi-VN" altLang="en-US" sz="1400" b="1" dirty="0">
                <a:solidFill>
                  <a:srgbClr val="0000FF"/>
                </a:solidFill>
                <a:latin typeface="Arial" panose="020B0604020202020204" pitchFamily="34" charset="0"/>
              </a:rPr>
              <a:t>   + Xã miền núi, vùng cao và hải đảo có 3000 dân được bầu 21 đại biểu; có trên 3000 thì được bầu tối đa 30 đại biểu (trước là 35 đại biểu)</a:t>
            </a:r>
          </a:p>
          <a:p>
            <a:pPr marL="0" indent="0" algn="just" eaLnBrk="1" hangingPunct="1">
              <a:buNone/>
            </a:pPr>
            <a:r>
              <a:rPr lang="vi-VN" altLang="en-US" sz="1400" b="1" dirty="0">
                <a:solidFill>
                  <a:srgbClr val="0000FF"/>
                </a:solidFill>
                <a:latin typeface="Arial" panose="020B0604020202020204" pitchFamily="34" charset="0"/>
              </a:rPr>
              <a:t>   + Xã còn lại có từ 5000 dân trở xuống được bầu 25 đại biểu; có trên 5000 dân được bầu tối đa 30 đại biểu (trước là 35 đại biểu).</a:t>
            </a:r>
            <a:endParaRPr lang="vi-VN" altLang="en-US" sz="1400" b="1" dirty="0">
              <a:solidFill>
                <a:srgbClr val="C00000"/>
              </a:solidFill>
              <a:latin typeface="Arial" panose="020B0604020202020204" pitchFamily="34" charset="0"/>
            </a:endParaRPr>
          </a:p>
        </p:txBody>
      </p:sp>
      <p:sp>
        <p:nvSpPr>
          <p:cNvPr id="2" name="Scroll: Horizontal 1">
            <a:extLst>
              <a:ext uri="{FF2B5EF4-FFF2-40B4-BE49-F238E27FC236}">
                <a16:creationId xmlns:a16="http://schemas.microsoft.com/office/drawing/2014/main" xmlns="" id="{DF5E4C38-125A-47DA-B535-B26D2E7ACFF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FFFFFF"/>
                </a:solidFill>
              </a:rPr>
              <a:t>GIẢM SỐ LƯỢNG ĐẠI BIỂU HĐND CÁC CẤP</a:t>
            </a:r>
            <a:endParaRPr kumimoji="0" lang="vi-VN" sz="2400" b="1" i="0" u="none" strike="noStrike" kern="1200" cap="none" spc="0" normalizeH="0" baseline="0" noProof="0" dirty="0">
              <a:ln>
                <a:noFill/>
              </a:ln>
              <a:solidFill>
                <a:srgbClr val="FFFFFF"/>
              </a:solidFill>
              <a:effectLst/>
              <a:uLnTx/>
              <a:uFillTx/>
              <a:latin typeface="Times New Roman"/>
              <a:ea typeface="+mn-ea"/>
              <a:cs typeface="Arial"/>
            </a:endParaRPr>
          </a:p>
        </p:txBody>
      </p:sp>
    </p:spTree>
    <p:extLst>
      <p:ext uri="{BB962C8B-B14F-4D97-AF65-F5344CB8AC3E}">
        <p14:creationId xmlns:p14="http://schemas.microsoft.com/office/powerpoint/2010/main" val="18359054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419600"/>
          </a:xfrm>
          <a:noFill/>
        </p:spPr>
        <p:txBody>
          <a:bodyPr/>
          <a:lstStyle/>
          <a:p>
            <a:pPr marL="0" indent="0" algn="just" eaLnBrk="1" hangingPunct="1">
              <a:buNone/>
            </a:pPr>
            <a:r>
              <a:rPr lang="vi-VN" altLang="en-US" b="1" dirty="0">
                <a:solidFill>
                  <a:srgbClr val="002060"/>
                </a:solidFill>
                <a:latin typeface="Arial" panose="020B0604020202020204" pitchFamily="34" charset="0"/>
              </a:rPr>
              <a:t>Luật sửa đổi cũng thay đổi cơ cấu tổ chức của Ủy ban nhân dân cấp xã. Trong đó, </a:t>
            </a:r>
            <a:r>
              <a:rPr lang="vi-VN" altLang="en-US" b="1" dirty="0">
                <a:solidFill>
                  <a:srgbClr val="C00000"/>
                </a:solidFill>
                <a:latin typeface="Arial" panose="020B0604020202020204" pitchFamily="34" charset="0"/>
              </a:rPr>
              <a:t>cho phép xã loại II được có tối đa 02 Phó Chủ tịch xã </a:t>
            </a:r>
            <a:r>
              <a:rPr lang="vi-VN" altLang="en-US" b="1" dirty="0">
                <a:solidFill>
                  <a:srgbClr val="002060"/>
                </a:solidFill>
                <a:latin typeface="Arial" panose="020B0604020202020204" pitchFamily="34" charset="0"/>
              </a:rPr>
              <a:t>(trước đây chỉ có 01 Phó Chủ tịch)</a:t>
            </a:r>
            <a:r>
              <a:rPr lang="en-US" altLang="en-US" b="1" dirty="0">
                <a:solidFill>
                  <a:srgbClr val="002060"/>
                </a:solidFill>
                <a:latin typeface="Arial" panose="020B0604020202020204" pitchFamily="34" charset="0"/>
              </a:rPr>
              <a:t>.</a:t>
            </a:r>
            <a:endParaRPr lang="vi-VN" altLang="en-US" sz="1400" b="1" dirty="0">
              <a:solidFill>
                <a:srgbClr val="002060"/>
              </a:solidFill>
              <a:latin typeface="Arial" panose="020B0604020202020204" pitchFamily="34" charset="0"/>
            </a:endParaRPr>
          </a:p>
        </p:txBody>
      </p:sp>
      <p:sp>
        <p:nvSpPr>
          <p:cNvPr id="2" name="Scroll: Horizontal 1">
            <a:extLst>
              <a:ext uri="{FF2B5EF4-FFF2-40B4-BE49-F238E27FC236}">
                <a16:creationId xmlns:a16="http://schemas.microsoft.com/office/drawing/2014/main" xmlns="" id="{DF5E4C38-125A-47DA-B535-B26D2E7ACFF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FFFF"/>
                </a:solidFill>
              </a:rPr>
              <a:t>TĂNG SỐ LƯỢNG PHÓ CHỦ TỊCH </a:t>
            </a:r>
            <a:endParaRPr lang="en-US" sz="2800" b="1" dirty="0">
              <a:solidFill>
                <a:srgbClr val="FFFFFF"/>
              </a:solidFill>
            </a:endParaRPr>
          </a:p>
          <a:p>
            <a:pPr lvl="0" algn="ctr"/>
            <a:r>
              <a:rPr lang="vi-VN" sz="2800" b="1" dirty="0">
                <a:solidFill>
                  <a:srgbClr val="FFFFFF"/>
                </a:solidFill>
              </a:rPr>
              <a:t>CỦA XÃ LOẠI II</a:t>
            </a:r>
            <a:endParaRPr kumimoji="0" lang="vi-VN" sz="2800" b="1" i="0" u="none" strike="noStrike" kern="1200" cap="none" spc="0" normalizeH="0" baseline="0" noProof="0" dirty="0">
              <a:ln>
                <a:noFill/>
              </a:ln>
              <a:solidFill>
                <a:srgbClr val="FFFFFF"/>
              </a:solidFill>
              <a:effectLst/>
              <a:uLnTx/>
              <a:uFillTx/>
              <a:latin typeface="Times New Roman"/>
              <a:ea typeface="+mn-ea"/>
              <a:cs typeface="Arial"/>
            </a:endParaRPr>
          </a:p>
        </p:txBody>
      </p:sp>
    </p:spTree>
    <p:extLst>
      <p:ext uri="{BB962C8B-B14F-4D97-AF65-F5344CB8AC3E}">
        <p14:creationId xmlns:p14="http://schemas.microsoft.com/office/powerpoint/2010/main" val="14810314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419600"/>
          </a:xfrm>
          <a:noFill/>
        </p:spPr>
        <p:txBody>
          <a:bodyPr/>
          <a:lstStyle/>
          <a:p>
            <a:pPr marL="0" indent="0" algn="just" eaLnBrk="1" hangingPunct="1">
              <a:buNone/>
            </a:pPr>
            <a:r>
              <a:rPr lang="vi-VN" altLang="en-US" sz="1800" b="1" dirty="0">
                <a:solidFill>
                  <a:srgbClr val="002060"/>
                </a:solidFill>
                <a:latin typeface="Arial" panose="020B0604020202020204" pitchFamily="34" charset="0"/>
              </a:rPr>
              <a:t>Luật mới đã sửa đổi theo hướng giảm số lượng phó chủ tịch HĐND cấp tỉnh và cấp huyện. Đối với HĐND cấp tỉnh, theo quy định của Luật Tổ chức chính quyền địa phương năm 2015 bao gồm 02 Phó chủ tịch HĐND, tuy nhiên hiện nay quy định này được sửa đổi như sau: </a:t>
            </a:r>
            <a:r>
              <a:rPr lang="vi-VN" altLang="en-US" sz="1800" b="1" dirty="0">
                <a:solidFill>
                  <a:srgbClr val="C00000"/>
                </a:solidFill>
                <a:latin typeface="Arial" panose="020B0604020202020204" pitchFamily="34" charset="0"/>
              </a:rPr>
              <a:t>Trường hợp Chủ tịch Hội đồng nhân dân tỉnh là đại biểu Hội đồng nhân dân hoạt động chuyên trách thì có một Phó Chủ tịch Hội đồng nhân dân; trường hợp Chủ tịch Hội đồng nhân dân tỉnh là đại biểu Hội đồng nhân dân hoạt động không chuyên trách thì có hai Phó Chủ tịch Hội đồng nhân dân. Phó Chủ tịch Hội đồng nhân dân tỉnh là đại biểu Hội đồng nhân dân hoạt động chuyên trách. Tương tự số lượng Phó chủ tịch HĐND, đối với các Phó ban HĐND thì trường hợp Trưởng ban hoạt động chuyên trách thì có 1 Phó ban. Trường hợp Trưởng ban hoạt động không chuyên trách thì có 02 Phó ban</a:t>
            </a:r>
            <a:r>
              <a:rPr lang="vi-VN" altLang="en-US" sz="1800" b="1" dirty="0">
                <a:solidFill>
                  <a:srgbClr val="002060"/>
                </a:solidFill>
                <a:latin typeface="Arial" panose="020B0604020202020204" pitchFamily="34" charset="0"/>
              </a:rPr>
              <a:t>. Đối với HĐND cấp huyện, Luật mới cũng quy định chỉ bao gồm </a:t>
            </a:r>
            <a:r>
              <a:rPr lang="vi-VN" altLang="en-US" sz="1800" b="1" dirty="0">
                <a:solidFill>
                  <a:srgbClr val="C00000"/>
                </a:solidFill>
                <a:latin typeface="Arial" panose="020B0604020202020204" pitchFamily="34" charset="0"/>
              </a:rPr>
              <a:t>01 Phó chủ tịch HĐND</a:t>
            </a:r>
            <a:r>
              <a:rPr lang="vi-VN" altLang="en-US" sz="1800" b="1" dirty="0">
                <a:solidFill>
                  <a:srgbClr val="002060"/>
                </a:solidFill>
                <a:latin typeface="Arial" panose="020B0604020202020204" pitchFamily="34" charset="0"/>
              </a:rPr>
              <a:t> thay vì 02 Phó Chủ tịch như  HĐND trước đây.</a:t>
            </a:r>
          </a:p>
        </p:txBody>
      </p:sp>
      <p:sp>
        <p:nvSpPr>
          <p:cNvPr id="2" name="Scroll: Horizontal 1">
            <a:extLst>
              <a:ext uri="{FF2B5EF4-FFF2-40B4-BE49-F238E27FC236}">
                <a16:creationId xmlns:a16="http://schemas.microsoft.com/office/drawing/2014/main" xmlns="" id="{DF5E4C38-125A-47DA-B535-B26D2E7ACFF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FFFF"/>
                </a:solidFill>
              </a:rPr>
              <a:t>GIẢM SỐ LƯỢNG PHÓ CHỦ TỊCH HĐND CẤP TỈNH VÀ CẤP HUYỆN.</a:t>
            </a:r>
          </a:p>
        </p:txBody>
      </p:sp>
    </p:spTree>
    <p:extLst>
      <p:ext uri="{BB962C8B-B14F-4D97-AF65-F5344CB8AC3E}">
        <p14:creationId xmlns:p14="http://schemas.microsoft.com/office/powerpoint/2010/main" val="36161425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419600"/>
          </a:xfrm>
          <a:noFill/>
        </p:spPr>
        <p:txBody>
          <a:bodyPr/>
          <a:lstStyle/>
          <a:p>
            <a:pPr marL="0" indent="0" algn="just" eaLnBrk="1" hangingPunct="1">
              <a:buNone/>
            </a:pPr>
            <a:r>
              <a:rPr lang="vi-VN" altLang="en-US" b="1" dirty="0">
                <a:solidFill>
                  <a:srgbClr val="002060"/>
                </a:solidFill>
                <a:latin typeface="Arial" panose="020B0604020202020204" pitchFamily="34" charset="0"/>
              </a:rPr>
              <a:t>Ở cả Luật Tổ chức Chính phủ và Luật Tổ chức chính quyền địa phương, khái niệm “họp bất thường” đã được sửa đổi thành </a:t>
            </a:r>
            <a:r>
              <a:rPr lang="vi-VN" altLang="en-US" b="1" dirty="0">
                <a:solidFill>
                  <a:srgbClr val="C00000"/>
                </a:solidFill>
                <a:latin typeface="Arial" panose="020B0604020202020204" pitchFamily="34" charset="0"/>
              </a:rPr>
              <a:t>“họp để giải quyết công việc phát sinh đột xuất hoặc họp chuyên đề”</a:t>
            </a:r>
            <a:endParaRPr lang="vi-VN" altLang="en-US" sz="1400" b="1" dirty="0">
              <a:solidFill>
                <a:srgbClr val="C00000"/>
              </a:solidFill>
              <a:latin typeface="Arial" panose="020B0604020202020204" pitchFamily="34" charset="0"/>
            </a:endParaRPr>
          </a:p>
        </p:txBody>
      </p:sp>
      <p:sp>
        <p:nvSpPr>
          <p:cNvPr id="2" name="Scroll: Horizontal 1">
            <a:extLst>
              <a:ext uri="{FF2B5EF4-FFF2-40B4-BE49-F238E27FC236}">
                <a16:creationId xmlns:a16="http://schemas.microsoft.com/office/drawing/2014/main" xmlns="" id="{DF5E4C38-125A-47DA-B535-B26D2E7ACFF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FFFFFF"/>
                </a:solidFill>
              </a:rPr>
              <a:t>KHÔNG CÒN KHÁI NIỆM “HỌP BẤT THƯỜNG”</a:t>
            </a:r>
            <a:endParaRPr kumimoji="0" lang="vi-VN" sz="2800" b="1" i="0" u="none" strike="noStrike" kern="1200" cap="none" spc="0" normalizeH="0" baseline="0" noProof="0" dirty="0">
              <a:ln>
                <a:noFill/>
              </a:ln>
              <a:solidFill>
                <a:srgbClr val="FFFFFF"/>
              </a:solidFill>
              <a:effectLst/>
              <a:uLnTx/>
              <a:uFillTx/>
              <a:latin typeface="Times New Roman"/>
              <a:ea typeface="+mn-ea"/>
              <a:cs typeface="Arial"/>
            </a:endParaRPr>
          </a:p>
        </p:txBody>
      </p:sp>
    </p:spTree>
    <p:extLst>
      <p:ext uri="{BB962C8B-B14F-4D97-AF65-F5344CB8AC3E}">
        <p14:creationId xmlns:p14="http://schemas.microsoft.com/office/powerpoint/2010/main" val="988422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9" name="Text Box 5">
            <a:extLst>
              <a:ext uri="{FF2B5EF4-FFF2-40B4-BE49-F238E27FC236}">
                <a16:creationId xmlns:a16="http://schemas.microsoft.com/office/drawing/2014/main" xmlns="" id="{00EBE623-3C8F-42BE-A080-E8B69786EE0B}"/>
              </a:ext>
            </a:extLst>
          </p:cNvPr>
          <p:cNvSpPr txBox="1">
            <a:spLocks noChangeArrowheads="1"/>
          </p:cNvSpPr>
          <p:nvPr/>
        </p:nvSpPr>
        <p:spPr bwMode="gray">
          <a:xfrm>
            <a:off x="942975" y="1535113"/>
            <a:ext cx="10747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3.2.5.</a:t>
            </a:r>
          </a:p>
        </p:txBody>
      </p:sp>
      <p:sp>
        <p:nvSpPr>
          <p:cNvPr id="24580" name="Rectangle 6">
            <a:extLst>
              <a:ext uri="{FF2B5EF4-FFF2-40B4-BE49-F238E27FC236}">
                <a16:creationId xmlns:a16="http://schemas.microsoft.com/office/drawing/2014/main" xmlns="" id="{81781226-14B7-4C96-AE03-4ECDB11D294A}"/>
              </a:ext>
            </a:extLst>
          </p:cNvPr>
          <p:cNvSpPr>
            <a:spLocks noGrp="1" noChangeArrowheads="1"/>
          </p:cNvSpPr>
          <p:nvPr>
            <p:ph type="body" idx="1"/>
          </p:nvPr>
        </p:nvSpPr>
        <p:spPr>
          <a:xfrm>
            <a:off x="942975" y="974724"/>
            <a:ext cx="7381875" cy="4435475"/>
          </a:xfrm>
          <a:noFill/>
        </p:spPr>
        <p:txBody>
          <a:bodyPr/>
          <a:lstStyle/>
          <a:p>
            <a:pPr algn="ctr" eaLnBrk="1" hangingPunct="1">
              <a:buFontTx/>
              <a:buNone/>
            </a:pPr>
            <a:r>
              <a:rPr lang="en-US" altLang="en-US" sz="4000" b="1" dirty="0">
                <a:latin typeface="Arial" panose="020B0604020202020204" pitchFamily="34" charset="0"/>
              </a:rPr>
              <a:t>	PHẦN:</a:t>
            </a:r>
          </a:p>
          <a:p>
            <a:pPr algn="ctr" eaLnBrk="1" hangingPunct="1">
              <a:buFontTx/>
              <a:buNone/>
            </a:pPr>
            <a:r>
              <a:rPr lang="vi-VN" altLang="en-US" sz="4000" b="1" dirty="0">
                <a:solidFill>
                  <a:srgbClr val="0000FF"/>
                </a:solidFill>
                <a:effectLst>
                  <a:outerShdw blurRad="38100" dist="38100" dir="2700000" algn="tl">
                    <a:srgbClr val="000000">
                      <a:alpha val="43137"/>
                    </a:srgbClr>
                  </a:outerShdw>
                </a:effectLst>
                <a:latin typeface="Arial" panose="020B0604020202020204" pitchFamily="34" charset="0"/>
              </a:rPr>
              <a:t>TỔNG HỢP VĂN BẢN</a:t>
            </a:r>
            <a:endParaRPr lang="en-US" altLang="en-US" sz="4000" b="1" dirty="0">
              <a:solidFill>
                <a:srgbClr val="0000FF"/>
              </a:solidFill>
              <a:effectLst>
                <a:outerShdw blurRad="38100" dist="38100" dir="2700000" algn="tl">
                  <a:srgbClr val="000000">
                    <a:alpha val="43137"/>
                  </a:srgbClr>
                </a:outerShdw>
              </a:effectLst>
              <a:latin typeface="Arial" panose="020B0604020202020204" pitchFamily="34" charset="0"/>
            </a:endParaRPr>
          </a:p>
          <a:p>
            <a:pPr algn="ctr" eaLnBrk="1" hangingPunct="1">
              <a:buFontTx/>
              <a:buNone/>
            </a:pPr>
            <a:r>
              <a:rPr lang="vi-VN" altLang="en-US" sz="4000" b="1" dirty="0">
                <a:solidFill>
                  <a:srgbClr val="0000FF"/>
                </a:solidFill>
                <a:effectLst>
                  <a:outerShdw blurRad="38100" dist="38100" dir="2700000" algn="tl">
                    <a:srgbClr val="000000">
                      <a:alpha val="43137"/>
                    </a:srgbClr>
                  </a:outerShdw>
                </a:effectLst>
                <a:latin typeface="Arial" panose="020B0604020202020204" pitchFamily="34" charset="0"/>
              </a:rPr>
              <a:t> HƯỚNG DẪN BẦU CỬ </a:t>
            </a:r>
            <a:endParaRPr lang="en-US" altLang="en-US" sz="4000" b="1" dirty="0">
              <a:solidFill>
                <a:srgbClr val="0000FF"/>
              </a:solidFill>
              <a:effectLst>
                <a:outerShdw blurRad="38100" dist="38100" dir="2700000" algn="tl">
                  <a:srgbClr val="000000">
                    <a:alpha val="43137"/>
                  </a:srgbClr>
                </a:outerShdw>
              </a:effectLst>
              <a:latin typeface="Arial" panose="020B0604020202020204" pitchFamily="34" charset="0"/>
            </a:endParaRPr>
          </a:p>
          <a:p>
            <a:pPr algn="ctr" eaLnBrk="1" hangingPunct="1">
              <a:buFontTx/>
              <a:buNone/>
            </a:pPr>
            <a:r>
              <a:rPr lang="vi-VN" altLang="en-US" sz="4000" b="1" dirty="0">
                <a:solidFill>
                  <a:srgbClr val="0000FF"/>
                </a:solidFill>
                <a:effectLst>
                  <a:outerShdw blurRad="38100" dist="38100" dir="2700000" algn="tl">
                    <a:srgbClr val="000000">
                      <a:alpha val="43137"/>
                    </a:srgbClr>
                  </a:outerShdw>
                </a:effectLst>
                <a:latin typeface="Arial" panose="020B0604020202020204" pitchFamily="34" charset="0"/>
              </a:rPr>
              <a:t>ĐẠI BIỂU QUỐC HỘI, </a:t>
            </a:r>
            <a:endParaRPr lang="en-US" altLang="en-US" sz="4000" b="1" dirty="0">
              <a:solidFill>
                <a:srgbClr val="0000FF"/>
              </a:solidFill>
              <a:effectLst>
                <a:outerShdw blurRad="38100" dist="38100" dir="2700000" algn="tl">
                  <a:srgbClr val="000000">
                    <a:alpha val="43137"/>
                  </a:srgbClr>
                </a:outerShdw>
              </a:effectLst>
              <a:latin typeface="Arial" panose="020B0604020202020204" pitchFamily="34" charset="0"/>
            </a:endParaRPr>
          </a:p>
          <a:p>
            <a:pPr algn="ctr" eaLnBrk="1" hangingPunct="1">
              <a:buFontTx/>
              <a:buNone/>
            </a:pPr>
            <a:r>
              <a:rPr lang="vi-VN" altLang="en-US" sz="4000" b="1" dirty="0">
                <a:solidFill>
                  <a:srgbClr val="0000FF"/>
                </a:solidFill>
                <a:effectLst>
                  <a:outerShdw blurRad="38100" dist="38100" dir="2700000" algn="tl">
                    <a:srgbClr val="000000">
                      <a:alpha val="43137"/>
                    </a:srgbClr>
                  </a:outerShdw>
                </a:effectLst>
                <a:latin typeface="Arial" panose="020B0604020202020204" pitchFamily="34" charset="0"/>
              </a:rPr>
              <a:t>ĐẠI BIỂU HĐND CÁC CẤP</a:t>
            </a:r>
            <a:endParaRPr lang="en-US" altLang="en-US" sz="4000" b="1" dirty="0">
              <a:solidFill>
                <a:srgbClr val="0000FF"/>
              </a:solidFill>
              <a:effectLst>
                <a:outerShdw blurRad="38100" dist="38100" dir="2700000" algn="tl">
                  <a:srgbClr val="000000">
                    <a:alpha val="43137"/>
                  </a:srgbClr>
                </a:outerShdw>
              </a:effectLst>
              <a:latin typeface="Arial" panose="020B0604020202020204" pitchFamily="34" charset="0"/>
            </a:endParaRPr>
          </a:p>
          <a:p>
            <a:pPr algn="ctr" eaLnBrk="1" hangingPunct="1">
              <a:buFontTx/>
              <a:buNone/>
            </a:pPr>
            <a:r>
              <a:rPr lang="vi-VN" altLang="en-US" sz="4000" b="1" dirty="0">
                <a:solidFill>
                  <a:srgbClr val="0000FF"/>
                </a:solidFill>
                <a:effectLst>
                  <a:outerShdw blurRad="38100" dist="38100" dir="2700000" algn="tl">
                    <a:srgbClr val="000000">
                      <a:alpha val="43137"/>
                    </a:srgbClr>
                  </a:outerShdw>
                </a:effectLst>
                <a:latin typeface="Arial" panose="020B0604020202020204" pitchFamily="34" charset="0"/>
              </a:rPr>
              <a:t>NHIỆM KỲ 2021-2026</a:t>
            </a:r>
            <a:endParaRPr lang="en-US" altLang="en-US" sz="4000" b="1" dirty="0">
              <a:effectLst>
                <a:outerShdw blurRad="38100" dist="38100" dir="2700000" algn="tl">
                  <a:srgbClr val="000000">
                    <a:alpha val="43137"/>
                  </a:srgbClr>
                </a:outerShdw>
              </a:effectLst>
              <a:latin typeface="Arial" panose="020B0604020202020204" pitchFamily="34" charset="0"/>
            </a:endParaRPr>
          </a:p>
          <a:p>
            <a:pPr algn="just" eaLnBrk="1" hangingPunct="1">
              <a:buFontTx/>
              <a:buNone/>
            </a:pPr>
            <a:endParaRPr lang="en-US" altLang="en-US" sz="4800" dirty="0">
              <a:solidFill>
                <a:srgbClr val="0000FF"/>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5410200"/>
          </a:xfrm>
          <a:noFill/>
        </p:spPr>
        <p:txBody>
          <a:bodyPr/>
          <a:lstStyle/>
          <a:p>
            <a:pPr marL="0" indent="0" algn="just" eaLnBrk="1" hangingPunct="1">
              <a:buNone/>
            </a:pPr>
            <a:r>
              <a:rPr lang="vi-VN" altLang="en-US" b="1" dirty="0">
                <a:solidFill>
                  <a:srgbClr val="0000FF"/>
                </a:solidFill>
                <a:latin typeface="Arial" panose="020B0604020202020204" pitchFamily="34" charset="0"/>
              </a:rPr>
              <a:t>1. Luật Bầu cử đại biểu Quốc hội và đại biểu Hội đồng nhân dân 2015;</a:t>
            </a:r>
          </a:p>
          <a:p>
            <a:pPr marL="0" indent="0" algn="just" eaLnBrk="1" hangingPunct="1">
              <a:buNone/>
            </a:pPr>
            <a:r>
              <a:rPr lang="vi-VN" altLang="en-US" b="1" dirty="0">
                <a:solidFill>
                  <a:srgbClr val="0000FF"/>
                </a:solidFill>
                <a:latin typeface="Arial" panose="020B0604020202020204" pitchFamily="34" charset="0"/>
              </a:rPr>
              <a:t>2. Chỉ thị 45-CT/TW ngày 20/6/2020 về lãnh đạo cuộc bầu cử đại biểu Quốc hội khoá XV và bầu cử đại biểu Hội đồng nhân dân các cấp nhiệm kỳ 2021-2026 do Ban Chấp hành Trung ương ban hành;</a:t>
            </a:r>
          </a:p>
        </p:txBody>
      </p:sp>
      <p:sp>
        <p:nvSpPr>
          <p:cNvPr id="2" name="Scroll: Horizontal 1">
            <a:extLst>
              <a:ext uri="{FF2B5EF4-FFF2-40B4-BE49-F238E27FC236}">
                <a16:creationId xmlns:a16="http://schemas.microsoft.com/office/drawing/2014/main" xmlns="" id="{DF5E4C38-125A-47DA-B535-B26D2E7ACFF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19 </a:t>
            </a:r>
            <a:r>
              <a:rPr lang="vi-VN" b="1" dirty="0"/>
              <a:t>VĂN BẢN HƯỚNG DẪN BẦU CỬ ĐẠI BIỂU QUỐC HỘI, </a:t>
            </a:r>
            <a:endParaRPr lang="en-US" b="1" dirty="0"/>
          </a:p>
          <a:p>
            <a:pPr algn="ctr"/>
            <a:r>
              <a:rPr lang="vi-VN" b="1" dirty="0"/>
              <a:t>ĐẠI BIỂU HĐND CÁC CẤP NHIỆM KỲ 2021-2026</a:t>
            </a:r>
            <a:r>
              <a:rPr lang="en-US" b="1" dirty="0"/>
              <a:t> CỦA TRUNG ƯƠNG</a:t>
            </a:r>
            <a:endParaRPr lang="vi-VN" b="1"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876800"/>
          </a:xfrm>
          <a:noFill/>
        </p:spPr>
        <p:txBody>
          <a:bodyPr/>
          <a:lstStyle/>
          <a:p>
            <a:pPr marL="0" indent="0" algn="just" eaLnBrk="1" hangingPunct="1">
              <a:buNone/>
            </a:pPr>
            <a:r>
              <a:rPr lang="vi-VN" altLang="en-US" sz="2800" b="1" dirty="0">
                <a:solidFill>
                  <a:srgbClr val="0000FF"/>
                </a:solidFill>
                <a:latin typeface="Arial" panose="020B0604020202020204" pitchFamily="34" charset="0"/>
              </a:rPr>
              <a:t>3. Kế hoạch 4711/KH-BTTTT ngày 16/11/2020 về công tác thông tin, tuyên truyền cuộc bầu cử đại biểu Quốc hội khóa XV và bầu cử đại biểu Hội đồng nhân dân các cấp nhiệm kỳ 2021-2026 do Bộ Thông tin và Truyền thông ban hành;</a:t>
            </a:r>
          </a:p>
          <a:p>
            <a:pPr marL="0" indent="0" algn="just" eaLnBrk="1" hangingPunct="1">
              <a:buNone/>
            </a:pPr>
            <a:r>
              <a:rPr lang="vi-VN" altLang="en-US" sz="2800" b="1" dirty="0">
                <a:solidFill>
                  <a:srgbClr val="0000FF"/>
                </a:solidFill>
                <a:latin typeface="Arial" panose="020B0604020202020204" pitchFamily="34" charset="0"/>
              </a:rPr>
              <a:t>4. Nghị quyết 133/2020/QH14 ngày 17/11/2020 về Ngày bầu cử đại biểu Quốc hội khóa XV và đại biểu Hội đồng nhân dân các cấp nhiệm kỳ 2021-2026 do Quốc hội ban hành;</a:t>
            </a:r>
          </a:p>
        </p:txBody>
      </p:sp>
      <p:sp>
        <p:nvSpPr>
          <p:cNvPr id="4" name="Scroll: Horizontal 3">
            <a:extLst>
              <a:ext uri="{FF2B5EF4-FFF2-40B4-BE49-F238E27FC236}">
                <a16:creationId xmlns:a16="http://schemas.microsoft.com/office/drawing/2014/main" xmlns="" id="{B70E24C0-2FDE-4CB6-8A6F-DA4C2D3D676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19 </a:t>
            </a:r>
            <a:r>
              <a:rPr lang="vi-VN" b="1" dirty="0"/>
              <a:t>VĂN BẢN HƯỚNG DẪN BẦU CỬ ĐẠI BIỂU QUỐC HỘI, </a:t>
            </a:r>
            <a:endParaRPr lang="en-US" b="1" dirty="0"/>
          </a:p>
          <a:p>
            <a:pPr algn="ctr"/>
            <a:r>
              <a:rPr lang="vi-VN" b="1" dirty="0"/>
              <a:t>ĐẠI BIỂU HĐND CÁC CẤP NHIỆM KỲ 2021-2026</a:t>
            </a:r>
            <a:r>
              <a:rPr lang="en-US" b="1" dirty="0"/>
              <a:t> CỦA TRUNG ƯƠNG</a:t>
            </a:r>
            <a:endParaRPr lang="vi-VN" b="1" dirty="0"/>
          </a:p>
        </p:txBody>
      </p:sp>
    </p:spTree>
    <p:extLst>
      <p:ext uri="{BB962C8B-B14F-4D97-AF65-F5344CB8AC3E}">
        <p14:creationId xmlns:p14="http://schemas.microsoft.com/office/powerpoint/2010/main" val="11781055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876800"/>
          </a:xfrm>
          <a:noFill/>
        </p:spPr>
        <p:txBody>
          <a:bodyPr/>
          <a:lstStyle/>
          <a:p>
            <a:pPr marL="0" indent="0" algn="just" eaLnBrk="1" hangingPunct="1">
              <a:buNone/>
            </a:pPr>
            <a:r>
              <a:rPr lang="vi-VN" altLang="en-US" sz="2500" b="1" dirty="0">
                <a:solidFill>
                  <a:srgbClr val="0000FF"/>
                </a:solidFill>
                <a:latin typeface="Arial" panose="020B0604020202020204" pitchFamily="34" charset="0"/>
              </a:rPr>
              <a:t>5. Thông tư 102/2020/TT-BTC ngày 23/11/2020 hướng dẫn về việc lập dự toán, quản lý, sử dụng và quyết toán kinh phí bầu cử đại biểu Quốc hội khóa XV và đại biểu Hội đồng nhân dân các cấp nhiệm kỳ 2021-2026 do Bộ trưởng Bộ Tài chính ban hành;</a:t>
            </a:r>
          </a:p>
          <a:p>
            <a:pPr marL="0" indent="0" algn="just" eaLnBrk="1" hangingPunct="1">
              <a:buNone/>
            </a:pPr>
            <a:r>
              <a:rPr lang="vi-VN" altLang="en-US" sz="2500" b="1" dirty="0">
                <a:solidFill>
                  <a:srgbClr val="0000FF"/>
                </a:solidFill>
                <a:latin typeface="Arial" panose="020B0604020202020204" pitchFamily="34" charset="0"/>
              </a:rPr>
              <a:t>6. Hướng dẫn 13-HD/UBKTTW ngày 02/12/2020 về giải quyết tố cáo, khiếu nại về bầu cử đại biểu Quốc hội khóa XV và đại biểu Hội đồng nhân dân các cấp nhiệm kỳ 2021-2026 của cấp ủy, tổ chức đảng, ủy ban kiểm tra các cấp do Ủy ban kiểm tra Trung ương ban hành;</a:t>
            </a:r>
          </a:p>
        </p:txBody>
      </p:sp>
      <p:sp>
        <p:nvSpPr>
          <p:cNvPr id="4" name="Scroll: Horizontal 3">
            <a:extLst>
              <a:ext uri="{FF2B5EF4-FFF2-40B4-BE49-F238E27FC236}">
                <a16:creationId xmlns:a16="http://schemas.microsoft.com/office/drawing/2014/main" xmlns="" id="{B70E24C0-2FDE-4CB6-8A6F-DA4C2D3D676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19 </a:t>
            </a: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VĂN BẢN HƯỚNG DẪN BẦU CỬ ĐẠI BIỂU QUỐC HỘI, </a:t>
            </a:r>
            <a:endParaRPr kumimoji="0" lang="en-US" sz="1800" b="1" i="0" u="none" strike="noStrike" kern="1200" cap="none" spc="0" normalizeH="0" baseline="0" noProof="0" dirty="0">
              <a:ln>
                <a:noFill/>
              </a:ln>
              <a:solidFill>
                <a:srgbClr val="FFFFFF"/>
              </a:solidFill>
              <a:effectLst/>
              <a:uLnTx/>
              <a:uFillTx/>
              <a:latin typeface="Times New Roman"/>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ĐẠI BIỂU HĐND CÁC CẤP NHIỆM KỲ 2021-2026</a:t>
            </a: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 CỦA TRUNG ƯƠNG</a:t>
            </a:r>
            <a:endParaRPr kumimoji="0" lang="vi-VN" sz="1800" b="1" i="0" u="none" strike="noStrike" kern="1200" cap="none" spc="0" normalizeH="0" baseline="0" noProof="0" dirty="0">
              <a:ln>
                <a:noFill/>
              </a:ln>
              <a:solidFill>
                <a:srgbClr val="FFFFFF"/>
              </a:solidFill>
              <a:effectLst/>
              <a:uLnTx/>
              <a:uFillTx/>
              <a:latin typeface="Times New Roman"/>
              <a:ea typeface="+mn-ea"/>
              <a:cs typeface="Arial"/>
            </a:endParaRPr>
          </a:p>
        </p:txBody>
      </p:sp>
    </p:spTree>
    <p:extLst>
      <p:ext uri="{BB962C8B-B14F-4D97-AF65-F5344CB8AC3E}">
        <p14:creationId xmlns:p14="http://schemas.microsoft.com/office/powerpoint/2010/main" val="36230472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85460" y="759805"/>
            <a:ext cx="7729890" cy="1325563"/>
          </a:xfrm>
        </p:spPr>
        <p:txBody>
          <a:bodyPr>
            <a:noAutofit/>
          </a:bodyPr>
          <a:lstStyle/>
          <a:p>
            <a:r>
              <a:rPr lang="vi-VN" sz="2800" b="1" dirty="0">
                <a:solidFill>
                  <a:srgbClr val="FFFFFF"/>
                </a:solidFill>
              </a:rPr>
              <a:t>Chương II: Dự kiến cơ cấu, thành phần và phân bổ đại biểu Quốc hội, đại biểu Hội đồng nhân dân; đơn vị bầu cử và khu vực bỏ phiếu</a:t>
            </a:r>
            <a:endParaRPr lang="en-US" sz="2800" b="1" dirty="0">
              <a:solidFill>
                <a:srgbClr val="FFFFFF"/>
              </a:solidFill>
            </a:endParaRPr>
          </a:p>
        </p:txBody>
      </p:sp>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pPr>
            <a:r>
              <a:rPr lang="vi-VN" b="1" dirty="0">
                <a:solidFill>
                  <a:srgbClr val="C00000"/>
                </a:solidFill>
              </a:rPr>
              <a:t>Chương này gồm 5 điều (từ Điều 7 đến Điều 11)</a:t>
            </a:r>
            <a:r>
              <a:rPr lang="vi-VN" b="1" dirty="0">
                <a:solidFill>
                  <a:srgbClr val="002060"/>
                </a:solidFill>
              </a:rPr>
              <a:t> quy định về dự kiến và phân bổ số lượng, cơ cấu, thành phần những người được giới thiệu ứng cử đại biểu Quốc hội, đại biểu Hội đồng nhân dân; đơn vị bầu cử, khu vực bỏ phiếu. </a:t>
            </a: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261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876800"/>
          </a:xfrm>
          <a:noFill/>
        </p:spPr>
        <p:txBody>
          <a:bodyPr/>
          <a:lstStyle/>
          <a:p>
            <a:pPr marL="0" indent="0" algn="just" eaLnBrk="1" hangingPunct="1">
              <a:buNone/>
            </a:pPr>
            <a:r>
              <a:rPr lang="vi-VN" altLang="en-US" sz="2500" b="1" dirty="0">
                <a:solidFill>
                  <a:srgbClr val="0000FF"/>
                </a:solidFill>
                <a:latin typeface="Arial" panose="020B0604020202020204" pitchFamily="34" charset="0"/>
              </a:rPr>
              <a:t>7. Nghị quyết 1185/NQ-UBTVQH14 ngày 11/01/2021 về dự kiến số lượng, cơ cấu, thành phần đại biểu Quốc hội khóa XV do Ủy ban Thường vụ Quốc hội ban hành;</a:t>
            </a:r>
          </a:p>
          <a:p>
            <a:pPr marL="0" indent="0" algn="just" eaLnBrk="1" hangingPunct="1">
              <a:buNone/>
            </a:pPr>
            <a:r>
              <a:rPr lang="vi-VN" altLang="en-US" sz="2500" b="1" dirty="0">
                <a:solidFill>
                  <a:srgbClr val="0000FF"/>
                </a:solidFill>
                <a:latin typeface="Arial" panose="020B0604020202020204" pitchFamily="34" charset="0"/>
              </a:rPr>
              <a:t>8. Nghị quyết 1186/2021/UBTVQH14 ngày 11/01/2021 hướng dẫn về việc tổ chức hội nghị cử tri; việc giới thiệu người ứng cử đại biểu Hội đồng nhân dân cấp xã ở thôn, tổ dân phố; việc hiệp thương, giới thiệu người ứng cử, lập danh sách người ứng cử đại biểu Quốc hội, đại biểu Hội đồng nhân dân trong bầu cử bổ sung do Ủy ban Thường vụ Quốc hội ban hành;</a:t>
            </a:r>
          </a:p>
        </p:txBody>
      </p:sp>
      <p:sp>
        <p:nvSpPr>
          <p:cNvPr id="4" name="Scroll: Horizontal 3">
            <a:extLst>
              <a:ext uri="{FF2B5EF4-FFF2-40B4-BE49-F238E27FC236}">
                <a16:creationId xmlns:a16="http://schemas.microsoft.com/office/drawing/2014/main" xmlns="" id="{B70E24C0-2FDE-4CB6-8A6F-DA4C2D3D676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19 </a:t>
            </a: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VĂN BẢN HƯỚNG DẪN BẦU CỬ ĐẠI BIỂU QUỐC HỘI, </a:t>
            </a:r>
            <a:endParaRPr kumimoji="0" lang="en-US" sz="1800" b="1" i="0" u="none" strike="noStrike" kern="1200" cap="none" spc="0" normalizeH="0" baseline="0" noProof="0" dirty="0">
              <a:ln>
                <a:noFill/>
              </a:ln>
              <a:solidFill>
                <a:srgbClr val="FFFFFF"/>
              </a:solidFill>
              <a:effectLst/>
              <a:uLnTx/>
              <a:uFillTx/>
              <a:latin typeface="Times New Roman"/>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ĐẠI BIỂU HĐND CÁC CẤP NHIỆM KỲ 2021-2026</a:t>
            </a: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 CỦA TRUNG ƯƠNG</a:t>
            </a:r>
            <a:endParaRPr kumimoji="0" lang="vi-VN" sz="1800" b="1" i="0" u="none" strike="noStrike" kern="1200" cap="none" spc="0" normalizeH="0" baseline="0" noProof="0" dirty="0">
              <a:ln>
                <a:noFill/>
              </a:ln>
              <a:solidFill>
                <a:srgbClr val="FFFFFF"/>
              </a:solidFill>
              <a:effectLst/>
              <a:uLnTx/>
              <a:uFillTx/>
              <a:latin typeface="Times New Roman"/>
              <a:ea typeface="+mn-ea"/>
              <a:cs typeface="Arial"/>
            </a:endParaRPr>
          </a:p>
        </p:txBody>
      </p:sp>
    </p:spTree>
    <p:extLst>
      <p:ext uri="{BB962C8B-B14F-4D97-AF65-F5344CB8AC3E}">
        <p14:creationId xmlns:p14="http://schemas.microsoft.com/office/powerpoint/2010/main" val="23061017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876800"/>
          </a:xfrm>
          <a:noFill/>
        </p:spPr>
        <p:txBody>
          <a:bodyPr/>
          <a:lstStyle/>
          <a:p>
            <a:pPr marL="0" indent="0" algn="just" eaLnBrk="1" hangingPunct="1">
              <a:buNone/>
            </a:pPr>
            <a:r>
              <a:rPr lang="vi-VN" altLang="en-US" sz="2500" b="1" dirty="0">
                <a:solidFill>
                  <a:srgbClr val="0000FF"/>
                </a:solidFill>
                <a:latin typeface="Arial" panose="020B0604020202020204" pitchFamily="34" charset="0"/>
              </a:rPr>
              <a:t>9. Nghị quyết 1187/NQ-UBTVQH14 ngày 11/01/2021 hướng dẫn việc xác định dự kiến cơ cấu, thành phần và phân bổ số lượng người được giới thiệu ứng cử đại biểu Hội đồng nhân dân các cấp nhiệm kỳ 2021-2026 do Ủy ban Thường vụ Quốc hội ban hành;</a:t>
            </a:r>
          </a:p>
          <a:p>
            <a:pPr marL="0" indent="0" algn="just" eaLnBrk="1" hangingPunct="1">
              <a:buNone/>
            </a:pPr>
            <a:r>
              <a:rPr lang="vi-VN" altLang="en-US" sz="2500" b="1" dirty="0">
                <a:solidFill>
                  <a:srgbClr val="0000FF"/>
                </a:solidFill>
                <a:latin typeface="Arial" panose="020B0604020202020204" pitchFamily="34" charset="0"/>
              </a:rPr>
              <a:t>10. Thông tư 1/2021/TT-BNV ngày 11/01/2021 hướng dẫn nghiệp vụ công tác tổ chức bầu cử đại biểu Quốc hội khóa XV và đại biểu Hội đồng nhân dân các cấp nhiệm kỳ 2021-2026 do Bộ Nội vụ ban hành;</a:t>
            </a:r>
          </a:p>
        </p:txBody>
      </p:sp>
      <p:sp>
        <p:nvSpPr>
          <p:cNvPr id="4" name="Scroll: Horizontal 3">
            <a:extLst>
              <a:ext uri="{FF2B5EF4-FFF2-40B4-BE49-F238E27FC236}">
                <a16:creationId xmlns:a16="http://schemas.microsoft.com/office/drawing/2014/main" xmlns="" id="{B70E24C0-2FDE-4CB6-8A6F-DA4C2D3D676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19 </a:t>
            </a: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VĂN BẢN HƯỚNG DẪN BẦU CỬ ĐẠI BIỂU QUỐC HỘI, </a:t>
            </a:r>
            <a:endParaRPr kumimoji="0" lang="en-US" sz="1800" b="1" i="0" u="none" strike="noStrike" kern="1200" cap="none" spc="0" normalizeH="0" baseline="0" noProof="0" dirty="0">
              <a:ln>
                <a:noFill/>
              </a:ln>
              <a:solidFill>
                <a:srgbClr val="FFFFFF"/>
              </a:solidFill>
              <a:effectLst/>
              <a:uLnTx/>
              <a:uFillTx/>
              <a:latin typeface="Times New Roman"/>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ĐẠI BIỂU HĐND CÁC CẤP NHIỆM KỲ 2021-2026</a:t>
            </a: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 CỦA TRUNG ƯƠNG</a:t>
            </a:r>
            <a:endParaRPr kumimoji="0" lang="vi-VN" sz="1800" b="1" i="0" u="none" strike="noStrike" kern="1200" cap="none" spc="0" normalizeH="0" baseline="0" noProof="0" dirty="0">
              <a:ln>
                <a:noFill/>
              </a:ln>
              <a:solidFill>
                <a:srgbClr val="FFFFFF"/>
              </a:solidFill>
              <a:effectLst/>
              <a:uLnTx/>
              <a:uFillTx/>
              <a:latin typeface="Times New Roman"/>
              <a:ea typeface="+mn-ea"/>
              <a:cs typeface="Arial"/>
            </a:endParaRPr>
          </a:p>
        </p:txBody>
      </p:sp>
    </p:spTree>
    <p:extLst>
      <p:ext uri="{BB962C8B-B14F-4D97-AF65-F5344CB8AC3E}">
        <p14:creationId xmlns:p14="http://schemas.microsoft.com/office/powerpoint/2010/main" val="37784834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876800"/>
          </a:xfrm>
          <a:noFill/>
        </p:spPr>
        <p:txBody>
          <a:bodyPr/>
          <a:lstStyle/>
          <a:p>
            <a:pPr marL="0" indent="0" algn="just" eaLnBrk="1" hangingPunct="1">
              <a:buNone/>
            </a:pPr>
            <a:r>
              <a:rPr lang="vi-VN" altLang="en-US" sz="2500" b="1" dirty="0">
                <a:solidFill>
                  <a:srgbClr val="0000FF"/>
                </a:solidFill>
                <a:latin typeface="Arial" panose="020B0604020202020204" pitchFamily="34" charset="0"/>
              </a:rPr>
              <a:t>11. Chỉ thị 02/CT-TTg ngày 14/01/2021 về tổ chức cuộc bầu cử đại biểu Quốc hội khóa XV và đại biểu Hội đồng nhân dân các cấp nhiệm kỳ 2021-2026 do Thủ tướng Chính phủ ban hành;</a:t>
            </a:r>
          </a:p>
          <a:p>
            <a:pPr marL="0" indent="0" algn="just" eaLnBrk="1" hangingPunct="1">
              <a:buNone/>
            </a:pPr>
            <a:r>
              <a:rPr lang="vi-VN" altLang="en-US" sz="2500" b="1" dirty="0">
                <a:solidFill>
                  <a:srgbClr val="0000FF"/>
                </a:solidFill>
                <a:latin typeface="Arial" panose="020B0604020202020204" pitchFamily="34" charset="0"/>
              </a:rPr>
              <a:t>12. Nghị quyết liên tịch 09/2021/NQLT-UBTVQH14-CP-ĐCTUBTWMTTQVN ngày 15/01/2021 hướng dẫn quy trình hiệp thương, giới thiệu người ứng cử đại biểu Quốc hội khóa XV, đại biểu Hội đồng nhân dân các cấp nhiệm kỳ 2021-2026 do Ủy ban Thường vụ Quốc hội - Chính phủ - Mặt trận Tổ quốc Việt Nam ban hành;</a:t>
            </a:r>
          </a:p>
        </p:txBody>
      </p:sp>
      <p:sp>
        <p:nvSpPr>
          <p:cNvPr id="4" name="Scroll: Horizontal 3">
            <a:extLst>
              <a:ext uri="{FF2B5EF4-FFF2-40B4-BE49-F238E27FC236}">
                <a16:creationId xmlns:a16="http://schemas.microsoft.com/office/drawing/2014/main" xmlns="" id="{B70E24C0-2FDE-4CB6-8A6F-DA4C2D3D676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19 </a:t>
            </a: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VĂN BẢN HƯỚNG DẪN BẦU CỬ ĐẠI BIỂU QUỐC HỘI, </a:t>
            </a:r>
            <a:endParaRPr kumimoji="0" lang="en-US" sz="1800" b="1" i="0" u="none" strike="noStrike" kern="1200" cap="none" spc="0" normalizeH="0" baseline="0" noProof="0" dirty="0">
              <a:ln>
                <a:noFill/>
              </a:ln>
              <a:solidFill>
                <a:srgbClr val="FFFFFF"/>
              </a:solidFill>
              <a:effectLst/>
              <a:uLnTx/>
              <a:uFillTx/>
              <a:latin typeface="Times New Roman"/>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ĐẠI BIỂU HĐND CÁC CẤP NHIỆM KỲ 2021-2026</a:t>
            </a: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 CỦA TRUNG ƯƠNG</a:t>
            </a:r>
            <a:endParaRPr kumimoji="0" lang="vi-VN" sz="1800" b="1" i="0" u="none" strike="noStrike" kern="1200" cap="none" spc="0" normalizeH="0" baseline="0" noProof="0" dirty="0">
              <a:ln>
                <a:noFill/>
              </a:ln>
              <a:solidFill>
                <a:srgbClr val="FFFFFF"/>
              </a:solidFill>
              <a:effectLst/>
              <a:uLnTx/>
              <a:uFillTx/>
              <a:latin typeface="Times New Roman"/>
              <a:ea typeface="+mn-ea"/>
              <a:cs typeface="Arial"/>
            </a:endParaRPr>
          </a:p>
        </p:txBody>
      </p:sp>
    </p:spTree>
    <p:extLst>
      <p:ext uri="{BB962C8B-B14F-4D97-AF65-F5344CB8AC3E}">
        <p14:creationId xmlns:p14="http://schemas.microsoft.com/office/powerpoint/2010/main" val="9630925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876800"/>
          </a:xfrm>
          <a:noFill/>
        </p:spPr>
        <p:txBody>
          <a:bodyPr/>
          <a:lstStyle/>
          <a:p>
            <a:pPr marL="0" indent="0" algn="just" eaLnBrk="1" hangingPunct="1">
              <a:buNone/>
            </a:pPr>
            <a:r>
              <a:rPr lang="vi-VN" altLang="en-US" sz="2500" b="1" dirty="0">
                <a:solidFill>
                  <a:srgbClr val="0000FF"/>
                </a:solidFill>
                <a:latin typeface="Arial" panose="020B0604020202020204" pitchFamily="34" charset="0"/>
              </a:rPr>
              <a:t>13. Nghị quyết 41/NQ-HĐBCQG ngày 18/01/2021 hướng dẫn mẫu hồ sơ ứng cử, mẫu phiếu bầu cử, nội quy phòng bỏ phiếu và các mẫu văn bản sử dụng trong công tác bầu cử Đại biểu Quốc hội khóa XV và Đại biểu Hội đồng nhân dân các cấp nhiệm kỳ 2021-2026 do Hội đồng bầu cử Quốc hội ban hành;</a:t>
            </a:r>
          </a:p>
          <a:p>
            <a:pPr marL="0" indent="0" algn="just" eaLnBrk="1" hangingPunct="1">
              <a:buNone/>
            </a:pPr>
            <a:r>
              <a:rPr lang="vi-VN" altLang="en-US" sz="2500" b="1" dirty="0">
                <a:solidFill>
                  <a:srgbClr val="0000FF"/>
                </a:solidFill>
                <a:latin typeface="Arial" panose="020B0604020202020204" pitchFamily="34" charset="0"/>
              </a:rPr>
              <a:t>14. Kế hoạch 42/KH-HĐBCQG ngày 19/01/2021 về triển khai công tác bầu cử Đại biểu Quốc hội khóa XV và bầu cử Đại biểu Hội đồng nhân dân các cấp nhiệm kỳ 2021-2026 do Hội đồng bầu cử Quốc gia ban hành;</a:t>
            </a:r>
          </a:p>
        </p:txBody>
      </p:sp>
      <p:sp>
        <p:nvSpPr>
          <p:cNvPr id="4" name="Scroll: Horizontal 3">
            <a:extLst>
              <a:ext uri="{FF2B5EF4-FFF2-40B4-BE49-F238E27FC236}">
                <a16:creationId xmlns:a16="http://schemas.microsoft.com/office/drawing/2014/main" xmlns="" id="{B70E24C0-2FDE-4CB6-8A6F-DA4C2D3D676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19 </a:t>
            </a: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VĂN BẢN HƯỚNG DẪN BẦU CỬ ĐẠI BIỂU QUỐC HỘI, </a:t>
            </a:r>
            <a:endParaRPr kumimoji="0" lang="en-US" sz="1800" b="1" i="0" u="none" strike="noStrike" kern="1200" cap="none" spc="0" normalizeH="0" baseline="0" noProof="0" dirty="0">
              <a:ln>
                <a:noFill/>
              </a:ln>
              <a:solidFill>
                <a:srgbClr val="FFFFFF"/>
              </a:solidFill>
              <a:effectLst/>
              <a:uLnTx/>
              <a:uFillTx/>
              <a:latin typeface="Times New Roman"/>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ĐẠI BIỂU HĐND CÁC CẤP NHIỆM KỲ 2021-2026</a:t>
            </a: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 CỦA TRUNG ƯƠNG</a:t>
            </a:r>
            <a:endParaRPr kumimoji="0" lang="vi-VN" sz="1800" b="1" i="0" u="none" strike="noStrike" kern="1200" cap="none" spc="0" normalizeH="0" baseline="0" noProof="0" dirty="0">
              <a:ln>
                <a:noFill/>
              </a:ln>
              <a:solidFill>
                <a:srgbClr val="FFFFFF"/>
              </a:solidFill>
              <a:effectLst/>
              <a:uLnTx/>
              <a:uFillTx/>
              <a:latin typeface="Times New Roman"/>
              <a:ea typeface="+mn-ea"/>
              <a:cs typeface="Arial"/>
            </a:endParaRPr>
          </a:p>
        </p:txBody>
      </p:sp>
    </p:spTree>
    <p:extLst>
      <p:ext uri="{BB962C8B-B14F-4D97-AF65-F5344CB8AC3E}">
        <p14:creationId xmlns:p14="http://schemas.microsoft.com/office/powerpoint/2010/main" val="1770009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876800"/>
          </a:xfrm>
          <a:noFill/>
        </p:spPr>
        <p:txBody>
          <a:bodyPr/>
          <a:lstStyle/>
          <a:p>
            <a:pPr marL="0" indent="0" algn="just" eaLnBrk="1" hangingPunct="1">
              <a:buNone/>
            </a:pPr>
            <a:r>
              <a:rPr lang="vi-VN" altLang="en-US" sz="2500" b="1" dirty="0">
                <a:solidFill>
                  <a:srgbClr val="0000FF"/>
                </a:solidFill>
                <a:latin typeface="Arial" panose="020B0604020202020204" pitchFamily="34" charset="0"/>
              </a:rPr>
              <a:t>15. Hướng dẫn 36-HD/BTCTW ngày 20/01/2021 về công tác nhân sự đại biểu Quốc hội khóa XV và đại biểu Hội đồng nhân dân các cấp nhiệm kỳ 2021-2026 do Ban Tổ chức Trung ương ban hành;</a:t>
            </a:r>
          </a:p>
          <a:p>
            <a:pPr marL="0" indent="0" algn="just" eaLnBrk="1" hangingPunct="1">
              <a:buNone/>
            </a:pPr>
            <a:r>
              <a:rPr lang="vi-VN" altLang="en-US" sz="2500" b="1" dirty="0">
                <a:solidFill>
                  <a:srgbClr val="0000FF"/>
                </a:solidFill>
                <a:latin typeface="Arial" panose="020B0604020202020204" pitchFamily="34" charset="0"/>
              </a:rPr>
              <a:t>16. Thông tri 13/TT-MTTW-BTT ngày 19/01/2021 hướng dẫn Mặt trận Tổ quốc Việt Nam tham gia công tác bầu cử đại biểu Quốc hội khóa XV và đại biểu Hội đồng nhân dân các cấp nhiệm kỳ 2021-2026 do Ban thường trực Ủy ban Trung ương Mặt trận Tổ quốc Việt Nam ban hành;</a:t>
            </a:r>
          </a:p>
        </p:txBody>
      </p:sp>
      <p:sp>
        <p:nvSpPr>
          <p:cNvPr id="4" name="Scroll: Horizontal 3">
            <a:extLst>
              <a:ext uri="{FF2B5EF4-FFF2-40B4-BE49-F238E27FC236}">
                <a16:creationId xmlns:a16="http://schemas.microsoft.com/office/drawing/2014/main" xmlns="" id="{B70E24C0-2FDE-4CB6-8A6F-DA4C2D3D676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19 </a:t>
            </a: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VĂN BẢN HƯỚNG DẪN BẦU CỬ ĐẠI BIỂU QUỐC HỘI, </a:t>
            </a:r>
            <a:endParaRPr kumimoji="0" lang="en-US" sz="1800" b="1" i="0" u="none" strike="noStrike" kern="1200" cap="none" spc="0" normalizeH="0" baseline="0" noProof="0" dirty="0">
              <a:ln>
                <a:noFill/>
              </a:ln>
              <a:solidFill>
                <a:srgbClr val="FFFFFF"/>
              </a:solidFill>
              <a:effectLst/>
              <a:uLnTx/>
              <a:uFillTx/>
              <a:latin typeface="Times New Roman"/>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ĐẠI BIỂU HĐND CÁC CẤP NHIỆM KỲ 2021-2026</a:t>
            </a: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 CỦA TRUNG ƯƠNG</a:t>
            </a:r>
            <a:endParaRPr kumimoji="0" lang="vi-VN" sz="1800" b="1" i="0" u="none" strike="noStrike" kern="1200" cap="none" spc="0" normalizeH="0" baseline="0" noProof="0" dirty="0">
              <a:ln>
                <a:noFill/>
              </a:ln>
              <a:solidFill>
                <a:srgbClr val="FFFFFF"/>
              </a:solidFill>
              <a:effectLst/>
              <a:uLnTx/>
              <a:uFillTx/>
              <a:latin typeface="Times New Roman"/>
              <a:ea typeface="+mn-ea"/>
              <a:cs typeface="Arial"/>
            </a:endParaRPr>
          </a:p>
        </p:txBody>
      </p:sp>
    </p:spTree>
    <p:extLst>
      <p:ext uri="{BB962C8B-B14F-4D97-AF65-F5344CB8AC3E}">
        <p14:creationId xmlns:p14="http://schemas.microsoft.com/office/powerpoint/2010/main" val="23357172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876800"/>
          </a:xfrm>
          <a:noFill/>
        </p:spPr>
        <p:txBody>
          <a:bodyPr/>
          <a:lstStyle/>
          <a:p>
            <a:pPr marL="0" indent="0" algn="just" eaLnBrk="1" hangingPunct="1">
              <a:buNone/>
            </a:pPr>
            <a:r>
              <a:rPr lang="vi-VN" altLang="en-US" sz="2500" b="1" dirty="0">
                <a:solidFill>
                  <a:srgbClr val="0000FF"/>
                </a:solidFill>
                <a:latin typeface="Arial" panose="020B0604020202020204" pitchFamily="34" charset="0"/>
              </a:rPr>
              <a:t>17. Hướng dẫn 169-HD/BTGTW ngày 20/01/2021 về tuyên truyền cuộc bầu cử Đại biểu Quốc hội khóa XV và Đại biểu Hội đồng nhân dân các cấp nhiệm kỳ 2021-2026 do Ban Tuyên giáo Trung ương ban hành;</a:t>
            </a:r>
          </a:p>
          <a:p>
            <a:pPr marL="0" indent="0" algn="just" eaLnBrk="1" hangingPunct="1">
              <a:buNone/>
            </a:pPr>
            <a:r>
              <a:rPr lang="vi-VN" altLang="en-US" sz="2500" b="1" dirty="0">
                <a:solidFill>
                  <a:srgbClr val="0000FF"/>
                </a:solidFill>
                <a:latin typeface="Arial" panose="020B0604020202020204" pitchFamily="34" charset="0"/>
              </a:rPr>
              <a:t>18. Quyết định 235/QĐ-TTg ngày 24/02/2021 về bổ sung kinh phí bầu cử đại biểu Quốc hội khóa XV và đại biểu Hội đồng nhân dân các cấp nhiệm kỳ 2021-2026 (đợt 1) do Thủ tướng Chính phủ ban hành;</a:t>
            </a:r>
          </a:p>
        </p:txBody>
      </p:sp>
      <p:sp>
        <p:nvSpPr>
          <p:cNvPr id="4" name="Scroll: Horizontal 3">
            <a:extLst>
              <a:ext uri="{FF2B5EF4-FFF2-40B4-BE49-F238E27FC236}">
                <a16:creationId xmlns:a16="http://schemas.microsoft.com/office/drawing/2014/main" xmlns="" id="{B70E24C0-2FDE-4CB6-8A6F-DA4C2D3D676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19 </a:t>
            </a: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VĂN BẢN HƯỚNG DẪN BẦU CỬ ĐẠI BIỂU QUỐC HỘI, </a:t>
            </a:r>
            <a:endParaRPr kumimoji="0" lang="en-US" sz="1800" b="1" i="0" u="none" strike="noStrike" kern="1200" cap="none" spc="0" normalizeH="0" baseline="0" noProof="0" dirty="0">
              <a:ln>
                <a:noFill/>
              </a:ln>
              <a:solidFill>
                <a:srgbClr val="FFFFFF"/>
              </a:solidFill>
              <a:effectLst/>
              <a:uLnTx/>
              <a:uFillTx/>
              <a:latin typeface="Times New Roman"/>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ĐẠI BIỂU HĐND CÁC CẤP NHIỆM KỲ 2021-2026</a:t>
            </a: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 CỦA TRUNG ƯƠNG</a:t>
            </a:r>
            <a:endParaRPr kumimoji="0" lang="vi-VN" sz="1800" b="1" i="0" u="none" strike="noStrike" kern="1200" cap="none" spc="0" normalizeH="0" baseline="0" noProof="0" dirty="0">
              <a:ln>
                <a:noFill/>
              </a:ln>
              <a:solidFill>
                <a:srgbClr val="FFFFFF"/>
              </a:solidFill>
              <a:effectLst/>
              <a:uLnTx/>
              <a:uFillTx/>
              <a:latin typeface="Times New Roman"/>
              <a:ea typeface="+mn-ea"/>
              <a:cs typeface="Arial"/>
            </a:endParaRPr>
          </a:p>
        </p:txBody>
      </p:sp>
    </p:spTree>
    <p:extLst>
      <p:ext uri="{BB962C8B-B14F-4D97-AF65-F5344CB8AC3E}">
        <p14:creationId xmlns:p14="http://schemas.microsoft.com/office/powerpoint/2010/main" val="1109652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1" name="Rectangle 6">
            <a:extLst>
              <a:ext uri="{FF2B5EF4-FFF2-40B4-BE49-F238E27FC236}">
                <a16:creationId xmlns:a16="http://schemas.microsoft.com/office/drawing/2014/main" xmlns="" id="{F3AC4E84-C347-4CDA-A803-F2A2875A3832}"/>
              </a:ext>
            </a:extLst>
          </p:cNvPr>
          <p:cNvSpPr>
            <a:spLocks noGrp="1" noChangeArrowheads="1"/>
          </p:cNvSpPr>
          <p:nvPr>
            <p:ph type="body" idx="1"/>
          </p:nvPr>
        </p:nvSpPr>
        <p:spPr>
          <a:xfrm>
            <a:off x="990600" y="1676400"/>
            <a:ext cx="7696200" cy="4876800"/>
          </a:xfrm>
          <a:noFill/>
        </p:spPr>
        <p:txBody>
          <a:bodyPr/>
          <a:lstStyle/>
          <a:p>
            <a:pPr marL="0" indent="0" algn="just" eaLnBrk="1" hangingPunct="1">
              <a:buNone/>
            </a:pPr>
            <a:r>
              <a:rPr lang="vi-VN" altLang="en-US" sz="2500" b="1" dirty="0">
                <a:solidFill>
                  <a:srgbClr val="0000FF"/>
                </a:solidFill>
                <a:latin typeface="Arial" panose="020B0604020202020204" pitchFamily="34" charset="0"/>
              </a:rPr>
              <a:t>19. Nghị quyết 64/NQ-HĐBCQG ngày 03/3/2021 về số đơn vị bầu cử, danh sách đơn vị bầu cử và số lượng đại biểu Quốc hội được bầu ở mỗi đơn vị bầu cử của các tỉnh, thành phố trực thuộc trung ương do Hội đồng bầu cử quốc gia ban hành.</a:t>
            </a:r>
            <a:endParaRPr lang="en-US" altLang="en-US" sz="2500" b="1" dirty="0">
              <a:solidFill>
                <a:srgbClr val="0000FF"/>
              </a:solidFill>
              <a:latin typeface="Arial" panose="020B0604020202020204" pitchFamily="34" charset="0"/>
            </a:endParaRPr>
          </a:p>
          <a:p>
            <a:pPr marL="0" indent="0" algn="just" eaLnBrk="1" hangingPunct="1">
              <a:buNone/>
            </a:pPr>
            <a:endParaRPr lang="en-US" altLang="en-US" sz="2500" b="1" dirty="0">
              <a:solidFill>
                <a:srgbClr val="0000FF"/>
              </a:solidFill>
              <a:latin typeface="Arial" panose="020B0604020202020204" pitchFamily="34" charset="0"/>
            </a:endParaRPr>
          </a:p>
          <a:p>
            <a:pPr marL="0" indent="0" algn="just" eaLnBrk="1" hangingPunct="1">
              <a:buNone/>
            </a:pPr>
            <a:r>
              <a:rPr lang="en-US" altLang="en-US" sz="2500" b="1" dirty="0">
                <a:solidFill>
                  <a:srgbClr val="0000FF"/>
                </a:solidFill>
                <a:latin typeface="Arial" panose="020B0604020202020204" pitchFamily="34" charset="0"/>
              </a:rPr>
              <a:t>                </a:t>
            </a:r>
          </a:p>
        </p:txBody>
      </p:sp>
      <p:sp>
        <p:nvSpPr>
          <p:cNvPr id="4" name="Scroll: Horizontal 3">
            <a:extLst>
              <a:ext uri="{FF2B5EF4-FFF2-40B4-BE49-F238E27FC236}">
                <a16:creationId xmlns:a16="http://schemas.microsoft.com/office/drawing/2014/main" xmlns="" id="{B70E24C0-2FDE-4CB6-8A6F-DA4C2D3D676B}"/>
              </a:ext>
            </a:extLst>
          </p:cNvPr>
          <p:cNvSpPr/>
          <p:nvPr/>
        </p:nvSpPr>
        <p:spPr>
          <a:xfrm>
            <a:off x="990600" y="152400"/>
            <a:ext cx="7772400" cy="1447800"/>
          </a:xfrm>
          <a:prstGeom prst="horizontalScroll">
            <a:avLst/>
          </a:prstGeom>
          <a:solidFill>
            <a:srgbClr val="00206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19 </a:t>
            </a: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VĂN BẢN HƯỚNG DẪN BẦU CỬ ĐẠI BIỂU QUỐC HỘI, </a:t>
            </a:r>
            <a:endParaRPr kumimoji="0" lang="en-US" sz="1800" b="1" i="0" u="none" strike="noStrike" kern="1200" cap="none" spc="0" normalizeH="0" baseline="0" noProof="0" dirty="0">
              <a:ln>
                <a:noFill/>
              </a:ln>
              <a:solidFill>
                <a:srgbClr val="FFFFFF"/>
              </a:solidFill>
              <a:effectLst/>
              <a:uLnTx/>
              <a:uFillTx/>
              <a:latin typeface="Times New Roman"/>
              <a:ea typeface="+mn-ea"/>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800" b="1" i="0" u="none" strike="noStrike" kern="1200" cap="none" spc="0" normalizeH="0" baseline="0" noProof="0" dirty="0">
                <a:ln>
                  <a:noFill/>
                </a:ln>
                <a:solidFill>
                  <a:srgbClr val="FFFFFF"/>
                </a:solidFill>
                <a:effectLst/>
                <a:uLnTx/>
                <a:uFillTx/>
                <a:latin typeface="Times New Roman"/>
                <a:ea typeface="+mn-ea"/>
                <a:cs typeface="Arial"/>
              </a:rPr>
              <a:t>ĐẠI BIỂU HĐND CÁC CẤP NHIỆM KỲ 2021-2026</a:t>
            </a:r>
            <a:r>
              <a:rPr kumimoji="0" lang="en-US" sz="1800" b="1" i="0" u="none" strike="noStrike" kern="1200" cap="none" spc="0" normalizeH="0" baseline="0" noProof="0" dirty="0">
                <a:ln>
                  <a:noFill/>
                </a:ln>
                <a:solidFill>
                  <a:srgbClr val="FFFFFF"/>
                </a:solidFill>
                <a:effectLst/>
                <a:uLnTx/>
                <a:uFillTx/>
                <a:latin typeface="Times New Roman"/>
                <a:ea typeface="+mn-ea"/>
                <a:cs typeface="Arial"/>
              </a:rPr>
              <a:t> CỦA TRUNG ƯƠNG</a:t>
            </a:r>
            <a:endParaRPr kumimoji="0" lang="vi-VN" sz="1800" b="1" i="0" u="none" strike="noStrike" kern="1200" cap="none" spc="0" normalizeH="0" baseline="0" noProof="0" dirty="0">
              <a:ln>
                <a:noFill/>
              </a:ln>
              <a:solidFill>
                <a:srgbClr val="FFFFFF"/>
              </a:solidFill>
              <a:effectLst/>
              <a:uLnTx/>
              <a:uFillTx/>
              <a:latin typeface="Times New Roman"/>
              <a:ea typeface="+mn-ea"/>
              <a:cs typeface="Arial"/>
            </a:endParaRPr>
          </a:p>
        </p:txBody>
      </p:sp>
      <p:sp>
        <p:nvSpPr>
          <p:cNvPr id="3" name="Arrow: Down 2">
            <a:extLst>
              <a:ext uri="{FF2B5EF4-FFF2-40B4-BE49-F238E27FC236}">
                <a16:creationId xmlns:a16="http://schemas.microsoft.com/office/drawing/2014/main" xmlns="" id="{B6522DEA-15D0-4218-95D1-405F924F1E93}"/>
              </a:ext>
            </a:extLst>
          </p:cNvPr>
          <p:cNvSpPr/>
          <p:nvPr/>
        </p:nvSpPr>
        <p:spPr>
          <a:xfrm>
            <a:off x="1143000" y="3733800"/>
            <a:ext cx="7620000" cy="2743200"/>
          </a:xfrm>
          <a:prstGeom prst="downArrow">
            <a:avLst>
              <a:gd name="adj1" fmla="val 84773"/>
              <a:gd name="adj2"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en-US" sz="2000" b="1" dirty="0" err="1">
                <a:solidFill>
                  <a:srgbClr val="0000FF"/>
                </a:solidFill>
                <a:latin typeface="Arial" panose="020B0604020202020204" pitchFamily="34" charset="0"/>
              </a:rPr>
              <a:t>Vào</a:t>
            </a:r>
            <a:r>
              <a:rPr lang="en-US" altLang="en-US" sz="2000" b="1" dirty="0">
                <a:solidFill>
                  <a:srgbClr val="0000FF"/>
                </a:solidFill>
                <a:latin typeface="Arial" panose="020B0604020202020204" pitchFamily="34" charset="0"/>
              </a:rPr>
              <a:t> </a:t>
            </a:r>
            <a:r>
              <a:rPr lang="en-US" altLang="en-US" sz="2000" b="1" dirty="0" err="1">
                <a:solidFill>
                  <a:srgbClr val="0000FF"/>
                </a:solidFill>
                <a:latin typeface="Arial" panose="020B0604020202020204" pitchFamily="34" charset="0"/>
              </a:rPr>
              <a:t>trang</a:t>
            </a:r>
            <a:r>
              <a:rPr lang="en-US" altLang="en-US" sz="2000" b="1" dirty="0">
                <a:solidFill>
                  <a:srgbClr val="0000FF"/>
                </a:solidFill>
                <a:latin typeface="Arial" panose="020B0604020202020204" pitchFamily="34" charset="0"/>
              </a:rPr>
              <a:t> web </a:t>
            </a:r>
            <a:r>
              <a:rPr lang="en-US" altLang="en-US" sz="2000" b="1" dirty="0" err="1">
                <a:solidFill>
                  <a:srgbClr val="0000FF"/>
                </a:solidFill>
                <a:latin typeface="Arial" panose="020B0604020202020204" pitchFamily="34" charset="0"/>
              </a:rPr>
              <a:t>của</a:t>
            </a:r>
            <a:r>
              <a:rPr lang="en-US" altLang="en-US" sz="2000" b="1" dirty="0">
                <a:solidFill>
                  <a:srgbClr val="0000FF"/>
                </a:solidFill>
                <a:latin typeface="Arial" panose="020B0604020202020204" pitchFamily="34" charset="0"/>
              </a:rPr>
              <a:t> </a:t>
            </a:r>
            <a:r>
              <a:rPr lang="vi-VN" altLang="en-US" sz="2000" b="1" dirty="0">
                <a:solidFill>
                  <a:srgbClr val="0000FF"/>
                </a:solidFill>
                <a:latin typeface="Arial" panose="020B0604020202020204" pitchFamily="34" charset="0"/>
              </a:rPr>
              <a:t>Hội đồng bầu cử quốc gia</a:t>
            </a:r>
            <a:endParaRPr lang="en-US" altLang="en-US" sz="2000" b="1" dirty="0">
              <a:solidFill>
                <a:srgbClr val="0000FF"/>
              </a:solidFill>
              <a:latin typeface="Arial" panose="020B0604020202020204" pitchFamily="34" charset="0"/>
            </a:endParaRPr>
          </a:p>
          <a:p>
            <a:pPr algn="ctr">
              <a:lnSpc>
                <a:spcPct val="120000"/>
              </a:lnSpc>
            </a:pPr>
            <a:r>
              <a:rPr lang="vi-VN" altLang="en-US" sz="2000" b="1" dirty="0">
                <a:solidFill>
                  <a:srgbClr val="C00000"/>
                </a:solidFill>
                <a:latin typeface="Arial" panose="020B0604020202020204" pitchFamily="34" charset="0"/>
                <a:hlinkClick r:id="rId3">
                  <a:extLst>
                    <a:ext uri="{A12FA001-AC4F-418D-AE19-62706E023703}">
                      <ahyp:hlinkClr xmlns:ahyp="http://schemas.microsoft.com/office/drawing/2018/hyperlinkcolor" xmlns="" val="tx"/>
                    </a:ext>
                  </a:extLst>
                </a:hlinkClick>
              </a:rPr>
              <a:t>https://hoidongbaucu.quochoi.vn/Pages/home.aspx</a:t>
            </a:r>
            <a:r>
              <a:rPr lang="en-US" altLang="en-US" sz="2000" b="1" dirty="0">
                <a:solidFill>
                  <a:srgbClr val="C00000"/>
                </a:solidFill>
                <a:latin typeface="Arial" panose="020B0604020202020204" pitchFamily="34" charset="0"/>
              </a:rPr>
              <a:t> </a:t>
            </a:r>
          </a:p>
          <a:p>
            <a:pPr algn="ctr">
              <a:lnSpc>
                <a:spcPct val="120000"/>
              </a:lnSpc>
            </a:pPr>
            <a:r>
              <a:rPr lang="en-US" altLang="en-US" sz="2000" b="1" dirty="0" err="1">
                <a:solidFill>
                  <a:srgbClr val="0000FF"/>
                </a:solidFill>
                <a:latin typeface="Arial" panose="020B0604020202020204" pitchFamily="34" charset="0"/>
              </a:rPr>
              <a:t>để</a:t>
            </a:r>
            <a:r>
              <a:rPr lang="en-US" altLang="en-US" sz="2000" b="1" dirty="0">
                <a:solidFill>
                  <a:srgbClr val="0000FF"/>
                </a:solidFill>
                <a:latin typeface="Arial" panose="020B0604020202020204" pitchFamily="34" charset="0"/>
              </a:rPr>
              <a:t> </a:t>
            </a:r>
            <a:r>
              <a:rPr lang="en-US" altLang="en-US" sz="2000" b="1" dirty="0" err="1">
                <a:solidFill>
                  <a:srgbClr val="0000FF"/>
                </a:solidFill>
                <a:latin typeface="Arial" panose="020B0604020202020204" pitchFamily="34" charset="0"/>
              </a:rPr>
              <a:t>tải</a:t>
            </a:r>
            <a:r>
              <a:rPr lang="en-US" altLang="en-US" sz="2000" b="1" dirty="0">
                <a:solidFill>
                  <a:srgbClr val="0000FF"/>
                </a:solidFill>
                <a:latin typeface="Arial" panose="020B0604020202020204" pitchFamily="34" charset="0"/>
              </a:rPr>
              <a:t> </a:t>
            </a:r>
            <a:r>
              <a:rPr lang="en-US" altLang="en-US" sz="2000" b="1" dirty="0" err="1">
                <a:solidFill>
                  <a:srgbClr val="0000FF"/>
                </a:solidFill>
                <a:latin typeface="Arial" panose="020B0604020202020204" pitchFamily="34" charset="0"/>
              </a:rPr>
              <a:t>các</a:t>
            </a:r>
            <a:r>
              <a:rPr lang="en-US" altLang="en-US" sz="2000" b="1" dirty="0">
                <a:solidFill>
                  <a:srgbClr val="0000FF"/>
                </a:solidFill>
                <a:latin typeface="Arial" panose="020B0604020202020204" pitchFamily="34" charset="0"/>
              </a:rPr>
              <a:t> </a:t>
            </a:r>
            <a:r>
              <a:rPr lang="en-US" altLang="en-US" sz="2000" b="1" dirty="0" err="1">
                <a:solidFill>
                  <a:srgbClr val="0000FF"/>
                </a:solidFill>
                <a:latin typeface="Arial" panose="020B0604020202020204" pitchFamily="34" charset="0"/>
              </a:rPr>
              <a:t>văn</a:t>
            </a:r>
            <a:r>
              <a:rPr lang="en-US" altLang="en-US" sz="2000" b="1" dirty="0">
                <a:solidFill>
                  <a:srgbClr val="0000FF"/>
                </a:solidFill>
                <a:latin typeface="Arial" panose="020B0604020202020204" pitchFamily="34" charset="0"/>
              </a:rPr>
              <a:t> </a:t>
            </a:r>
            <a:r>
              <a:rPr lang="en-US" altLang="en-US" sz="2000" b="1" dirty="0" err="1">
                <a:solidFill>
                  <a:srgbClr val="0000FF"/>
                </a:solidFill>
                <a:latin typeface="Arial" panose="020B0604020202020204" pitchFamily="34" charset="0"/>
              </a:rPr>
              <a:t>bản</a:t>
            </a:r>
            <a:r>
              <a:rPr lang="en-US" altLang="en-US" sz="2000" b="1" dirty="0">
                <a:solidFill>
                  <a:srgbClr val="0000FF"/>
                </a:solidFill>
                <a:latin typeface="Arial" panose="020B0604020202020204" pitchFamily="34" charset="0"/>
              </a:rPr>
              <a:t> </a:t>
            </a:r>
            <a:r>
              <a:rPr lang="en-US" altLang="en-US" sz="2000" b="1" dirty="0" err="1">
                <a:solidFill>
                  <a:srgbClr val="0000FF"/>
                </a:solidFill>
                <a:latin typeface="Arial" panose="020B0604020202020204" pitchFamily="34" charset="0"/>
              </a:rPr>
              <a:t>này</a:t>
            </a:r>
            <a:r>
              <a:rPr lang="en-US" altLang="en-US" sz="2000" b="1" dirty="0">
                <a:solidFill>
                  <a:srgbClr val="0000FF"/>
                </a:solidFill>
                <a:latin typeface="Arial" panose="020B0604020202020204" pitchFamily="34" charset="0"/>
              </a:rPr>
              <a:t> </a:t>
            </a:r>
            <a:r>
              <a:rPr lang="en-US" altLang="en-US" sz="2000" b="1" dirty="0" err="1">
                <a:solidFill>
                  <a:srgbClr val="0000FF"/>
                </a:solidFill>
                <a:latin typeface="Arial" panose="020B0604020202020204" pitchFamily="34" charset="0"/>
              </a:rPr>
              <a:t>về</a:t>
            </a:r>
            <a:r>
              <a:rPr lang="en-US" altLang="en-US" sz="2000" b="1" dirty="0">
                <a:solidFill>
                  <a:srgbClr val="0000FF"/>
                </a:solidFill>
                <a:latin typeface="Arial" panose="020B0604020202020204" pitchFamily="34" charset="0"/>
              </a:rPr>
              <a:t>.</a:t>
            </a:r>
          </a:p>
          <a:p>
            <a:pPr algn="ctr"/>
            <a:endParaRPr lang="en-US" dirty="0"/>
          </a:p>
        </p:txBody>
      </p:sp>
    </p:spTree>
    <p:extLst>
      <p:ext uri="{BB962C8B-B14F-4D97-AF65-F5344CB8AC3E}">
        <p14:creationId xmlns:p14="http://schemas.microsoft.com/office/powerpoint/2010/main" val="28923702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9" name="Text Box 5">
            <a:extLst>
              <a:ext uri="{FF2B5EF4-FFF2-40B4-BE49-F238E27FC236}">
                <a16:creationId xmlns:a16="http://schemas.microsoft.com/office/drawing/2014/main" xmlns="" id="{00EBE623-3C8F-42BE-A080-E8B69786EE0B}"/>
              </a:ext>
            </a:extLst>
          </p:cNvPr>
          <p:cNvSpPr txBox="1">
            <a:spLocks noChangeArrowheads="1"/>
          </p:cNvSpPr>
          <p:nvPr/>
        </p:nvSpPr>
        <p:spPr bwMode="gray">
          <a:xfrm>
            <a:off x="942975" y="1535113"/>
            <a:ext cx="10747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3.2.5.</a:t>
            </a:r>
          </a:p>
        </p:txBody>
      </p:sp>
      <p:sp>
        <p:nvSpPr>
          <p:cNvPr id="24580" name="Rectangle 6">
            <a:extLst>
              <a:ext uri="{FF2B5EF4-FFF2-40B4-BE49-F238E27FC236}">
                <a16:creationId xmlns:a16="http://schemas.microsoft.com/office/drawing/2014/main" xmlns="" id="{81781226-14B7-4C96-AE03-4ECDB11D294A}"/>
              </a:ext>
            </a:extLst>
          </p:cNvPr>
          <p:cNvSpPr>
            <a:spLocks noGrp="1" noChangeArrowheads="1"/>
          </p:cNvSpPr>
          <p:nvPr>
            <p:ph type="body" idx="1"/>
          </p:nvPr>
        </p:nvSpPr>
        <p:spPr>
          <a:xfrm>
            <a:off x="762001" y="974724"/>
            <a:ext cx="7772400" cy="4435475"/>
          </a:xfrm>
          <a:noFill/>
        </p:spPr>
        <p:txBody>
          <a:bodyPr/>
          <a:lstStyle/>
          <a:p>
            <a:pPr algn="ctr" eaLnBrk="1" hangingPunct="1">
              <a:buFontTx/>
              <a:buNone/>
            </a:pPr>
            <a:r>
              <a:rPr lang="en-US" altLang="en-US" sz="4000" b="1" dirty="0">
                <a:latin typeface="Arial" panose="020B0604020202020204" pitchFamily="34" charset="0"/>
              </a:rPr>
              <a:t>	</a:t>
            </a:r>
            <a:r>
              <a:rPr lang="en-US" altLang="en-US" sz="3600" b="1" dirty="0">
                <a:latin typeface="Arial" panose="020B0604020202020204" pitchFamily="34" charset="0"/>
              </a:rPr>
              <a:t>PHẦN:</a:t>
            </a:r>
          </a:p>
          <a:p>
            <a:pPr algn="ctr" eaLnBrk="1" hangingPunct="1">
              <a:buFontTx/>
              <a:buNone/>
            </a:pPr>
            <a:r>
              <a:rPr lang="en-US" altLang="en-US" sz="3600" b="1" dirty="0">
                <a:solidFill>
                  <a:srgbClr val="0000FF"/>
                </a:solidFill>
                <a:effectLst>
                  <a:outerShdw blurRad="38100" dist="38100" dir="2700000" algn="tl">
                    <a:srgbClr val="000000">
                      <a:alpha val="43137"/>
                    </a:srgbClr>
                  </a:outerShdw>
                </a:effectLst>
                <a:latin typeface="Arial" panose="020B0604020202020204" pitchFamily="34" charset="0"/>
              </a:rPr>
              <a:t>MỘT SỐ VẤN ĐỀ </a:t>
            </a:r>
          </a:p>
          <a:p>
            <a:pPr algn="ctr" eaLnBrk="1" hangingPunct="1">
              <a:buFontTx/>
              <a:buNone/>
            </a:pPr>
            <a:r>
              <a:rPr lang="vi-VN" altLang="en-US" sz="3600" b="1" dirty="0">
                <a:solidFill>
                  <a:srgbClr val="0000FF"/>
                </a:solidFill>
                <a:effectLst>
                  <a:outerShdw blurRad="38100" dist="38100" dir="2700000" algn="tl">
                    <a:srgbClr val="000000">
                      <a:alpha val="43137"/>
                    </a:srgbClr>
                  </a:outerShdw>
                </a:effectLst>
                <a:latin typeface="Arial" panose="020B0604020202020204" pitchFamily="34" charset="0"/>
              </a:rPr>
              <a:t> </a:t>
            </a:r>
            <a:r>
              <a:rPr lang="en-US" altLang="en-US" sz="3600" b="1" dirty="0">
                <a:solidFill>
                  <a:srgbClr val="0000FF"/>
                </a:solidFill>
                <a:effectLst>
                  <a:outerShdw blurRad="38100" dist="38100" dir="2700000" algn="tl">
                    <a:srgbClr val="000000">
                      <a:alpha val="43137"/>
                    </a:srgbClr>
                  </a:outerShdw>
                </a:effectLst>
                <a:latin typeface="Arial" panose="020B0604020202020204" pitchFamily="34" charset="0"/>
              </a:rPr>
              <a:t>LIÊN QUAN ĐẾN CÔNG TÁC </a:t>
            </a:r>
          </a:p>
          <a:p>
            <a:pPr algn="ctr" eaLnBrk="1" hangingPunct="1">
              <a:buFontTx/>
              <a:buNone/>
            </a:pPr>
            <a:r>
              <a:rPr lang="vi-VN" altLang="en-US" sz="3600" b="1" dirty="0">
                <a:solidFill>
                  <a:srgbClr val="0000FF"/>
                </a:solidFill>
                <a:effectLst>
                  <a:outerShdw blurRad="38100" dist="38100" dir="2700000" algn="tl">
                    <a:srgbClr val="000000">
                      <a:alpha val="43137"/>
                    </a:srgbClr>
                  </a:outerShdw>
                </a:effectLst>
                <a:latin typeface="Arial" panose="020B0604020202020204" pitchFamily="34" charset="0"/>
              </a:rPr>
              <a:t>BẦU CỬ ĐẠI BIỂU QUỐC HỘI, </a:t>
            </a:r>
            <a:endParaRPr lang="en-US" altLang="en-US" sz="3600" b="1" dirty="0">
              <a:solidFill>
                <a:srgbClr val="0000FF"/>
              </a:solidFill>
              <a:effectLst>
                <a:outerShdw blurRad="38100" dist="38100" dir="2700000" algn="tl">
                  <a:srgbClr val="000000">
                    <a:alpha val="43137"/>
                  </a:srgbClr>
                </a:outerShdw>
              </a:effectLst>
              <a:latin typeface="Arial" panose="020B0604020202020204" pitchFamily="34" charset="0"/>
            </a:endParaRPr>
          </a:p>
          <a:p>
            <a:pPr algn="ctr" eaLnBrk="1" hangingPunct="1">
              <a:buFontTx/>
              <a:buNone/>
            </a:pPr>
            <a:r>
              <a:rPr lang="vi-VN" altLang="en-US" sz="3600" b="1" dirty="0">
                <a:solidFill>
                  <a:srgbClr val="0000FF"/>
                </a:solidFill>
                <a:effectLst>
                  <a:outerShdw blurRad="38100" dist="38100" dir="2700000" algn="tl">
                    <a:srgbClr val="000000">
                      <a:alpha val="43137"/>
                    </a:srgbClr>
                  </a:outerShdw>
                </a:effectLst>
                <a:latin typeface="Arial" panose="020B0604020202020204" pitchFamily="34" charset="0"/>
              </a:rPr>
              <a:t>ĐẠI BIỂU HĐND CÁC CẤP</a:t>
            </a:r>
            <a:endParaRPr lang="en-US" altLang="en-US" sz="3600" b="1" dirty="0">
              <a:solidFill>
                <a:srgbClr val="0000FF"/>
              </a:solidFill>
              <a:effectLst>
                <a:outerShdw blurRad="38100" dist="38100" dir="2700000" algn="tl">
                  <a:srgbClr val="000000">
                    <a:alpha val="43137"/>
                  </a:srgbClr>
                </a:outerShdw>
              </a:effectLst>
              <a:latin typeface="Arial" panose="020B0604020202020204" pitchFamily="34" charset="0"/>
            </a:endParaRPr>
          </a:p>
          <a:p>
            <a:pPr algn="ctr" eaLnBrk="1" hangingPunct="1">
              <a:buFontTx/>
              <a:buNone/>
            </a:pPr>
            <a:r>
              <a:rPr lang="vi-VN" altLang="en-US" sz="3600" b="1" dirty="0">
                <a:solidFill>
                  <a:srgbClr val="0000FF"/>
                </a:solidFill>
                <a:effectLst>
                  <a:outerShdw blurRad="38100" dist="38100" dir="2700000" algn="tl">
                    <a:srgbClr val="000000">
                      <a:alpha val="43137"/>
                    </a:srgbClr>
                  </a:outerShdw>
                </a:effectLst>
                <a:latin typeface="Arial" panose="020B0604020202020204" pitchFamily="34" charset="0"/>
              </a:rPr>
              <a:t>NHIỆM KỲ 2021-2026</a:t>
            </a:r>
            <a:endParaRPr lang="en-US" altLang="en-US" sz="4000" b="1" dirty="0">
              <a:effectLst>
                <a:outerShdw blurRad="38100" dist="38100" dir="2700000" algn="tl">
                  <a:srgbClr val="000000">
                    <a:alpha val="43137"/>
                  </a:srgbClr>
                </a:outerShdw>
              </a:effectLst>
              <a:latin typeface="Arial" panose="020B0604020202020204" pitchFamily="34" charset="0"/>
            </a:endParaRPr>
          </a:p>
          <a:p>
            <a:pPr algn="just" eaLnBrk="1" hangingPunct="1">
              <a:buFontTx/>
              <a:buNone/>
            </a:pPr>
            <a:endParaRPr lang="en-US" altLang="en-US" sz="4800" dirty="0">
              <a:solidFill>
                <a:srgbClr val="0000FF"/>
              </a:solidFill>
              <a:latin typeface="Arial" panose="020B0604020202020204" pitchFamily="34" charset="0"/>
            </a:endParaRPr>
          </a:p>
        </p:txBody>
      </p:sp>
    </p:spTree>
    <p:extLst>
      <p:ext uri="{BB962C8B-B14F-4D97-AF65-F5344CB8AC3E}">
        <p14:creationId xmlns:p14="http://schemas.microsoft.com/office/powerpoint/2010/main" val="426146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0" indent="0" algn="ctr">
              <a:lnSpc>
                <a:spcPct val="150000"/>
              </a:lnSpc>
              <a:buNone/>
            </a:pPr>
            <a:r>
              <a:rPr lang="vi-VN" sz="3600" b="1" dirty="0">
                <a:solidFill>
                  <a:srgbClr val="C00000"/>
                </a:solidFill>
              </a:rPr>
              <a:t>XÁC ĐỊNH MỐC THỜI GIAN THỰC HIỆN CÁC CÔNG VIỆC CHO BẦU CỬ</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62000" y="762000"/>
            <a:ext cx="7729890" cy="1325563"/>
          </a:xfrm>
          <a:noFill/>
        </p:spPr>
        <p:txBody>
          <a:bodyPr>
            <a:noAutofit/>
          </a:bodyPr>
          <a:lstStyle/>
          <a:p>
            <a:r>
              <a:rPr lang="en-US" sz="7200" b="1" dirty="0" err="1">
                <a:solidFill>
                  <a:srgbClr val="FFFF00"/>
                </a:solidFill>
              </a:rPr>
              <a:t>Vấn</a:t>
            </a:r>
            <a:r>
              <a:rPr lang="en-US" sz="7200" b="1" dirty="0">
                <a:solidFill>
                  <a:srgbClr val="FFFF00"/>
                </a:solidFill>
              </a:rPr>
              <a:t> </a:t>
            </a:r>
            <a:r>
              <a:rPr lang="en-US" sz="7200" b="1" dirty="0" err="1">
                <a:solidFill>
                  <a:srgbClr val="FFFF00"/>
                </a:solidFill>
              </a:rPr>
              <a:t>đề</a:t>
            </a:r>
            <a:r>
              <a:rPr lang="en-US" sz="7200" b="1" dirty="0">
                <a:solidFill>
                  <a:srgbClr val="FFFF00"/>
                </a:solidFill>
              </a:rPr>
              <a:t> </a:t>
            </a:r>
            <a:r>
              <a:rPr lang="en-US" sz="7200" b="1" dirty="0" err="1">
                <a:solidFill>
                  <a:srgbClr val="FFFF00"/>
                </a:solidFill>
              </a:rPr>
              <a:t>thứ</a:t>
            </a:r>
            <a:r>
              <a:rPr lang="en-US" sz="7200" b="1" dirty="0">
                <a:solidFill>
                  <a:srgbClr val="FFFF00"/>
                </a:solidFill>
              </a:rPr>
              <a:t> 1</a:t>
            </a:r>
          </a:p>
        </p:txBody>
      </p:sp>
    </p:spTree>
    <p:extLst>
      <p:ext uri="{BB962C8B-B14F-4D97-AF65-F5344CB8AC3E}">
        <p14:creationId xmlns:p14="http://schemas.microsoft.com/office/powerpoint/2010/main" val="41812772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3600" b="1" dirty="0">
                <a:solidFill>
                  <a:srgbClr val="C00000"/>
                </a:solidFill>
              </a:rPr>
              <a:t>Chậm nhất ngày 07/02/2021 (105 ngày trước ngày bầu cử):</a:t>
            </a:r>
          </a:p>
          <a:p>
            <a:pPr marL="0" indent="0" algn="just">
              <a:lnSpc>
                <a:spcPct val="90000"/>
              </a:lnSpc>
              <a:buNone/>
            </a:pPr>
            <a:r>
              <a:rPr lang="vi-VN" sz="3600" b="1" dirty="0">
                <a:solidFill>
                  <a:srgbClr val="002060"/>
                </a:solidFill>
              </a:rPr>
              <a:t>+ Thành lập Ủy ban bầu cử tỉnh, thành phố;</a:t>
            </a:r>
          </a:p>
          <a:p>
            <a:pPr marL="0" indent="0" algn="just">
              <a:lnSpc>
                <a:spcPct val="90000"/>
              </a:lnSpc>
              <a:buNone/>
            </a:pPr>
            <a:r>
              <a:rPr lang="vi-VN" sz="3600" b="1" dirty="0">
                <a:solidFill>
                  <a:srgbClr val="002060"/>
                </a:solidFill>
              </a:rPr>
              <a:t>+ Thành lập Ủy ban bầu cử cấp huyện, Ủy ban bầu cử cấp xã.</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20454736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85460" y="759805"/>
            <a:ext cx="7729890" cy="1325563"/>
          </a:xfrm>
        </p:spPr>
        <p:txBody>
          <a:bodyPr>
            <a:noAutofit/>
          </a:bodyPr>
          <a:lstStyle/>
          <a:p>
            <a:r>
              <a:rPr lang="vi-VN" sz="2800" b="1" dirty="0">
                <a:solidFill>
                  <a:srgbClr val="FFFFFF"/>
                </a:solidFill>
              </a:rPr>
              <a:t>Chương III: Hội đồng bầu cử quốc gia và các tổ chức phụ trách bầu cử ở địa phương</a:t>
            </a:r>
            <a:endParaRPr lang="en-US" sz="2800" b="1" dirty="0">
              <a:solidFill>
                <a:srgbClr val="FFFFFF"/>
              </a:solidFill>
            </a:endParaRPr>
          </a:p>
        </p:txBody>
      </p:sp>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446672" cy="3563159"/>
          </a:xfrm>
        </p:spPr>
        <p:txBody>
          <a:bodyPr>
            <a:noAutofit/>
          </a:bodyPr>
          <a:lstStyle/>
          <a:p>
            <a:pPr algn="just">
              <a:lnSpc>
                <a:spcPct val="90000"/>
              </a:lnSpc>
            </a:pPr>
            <a:r>
              <a:rPr lang="vi-VN" sz="2400" b="1" dirty="0">
                <a:solidFill>
                  <a:srgbClr val="C00000"/>
                </a:solidFill>
              </a:rPr>
              <a:t>Chương này gồm 17 điều chia làm 2 mục: </a:t>
            </a:r>
          </a:p>
          <a:p>
            <a:pPr marL="0" indent="0" algn="just">
              <a:lnSpc>
                <a:spcPct val="90000"/>
              </a:lnSpc>
              <a:buNone/>
            </a:pPr>
            <a:r>
              <a:rPr lang="vi-VN" sz="2400" b="1" dirty="0">
                <a:solidFill>
                  <a:srgbClr val="002060"/>
                </a:solidFill>
              </a:rPr>
              <a:t>- </a:t>
            </a:r>
            <a:r>
              <a:rPr lang="vi-VN" sz="2400" b="1" dirty="0">
                <a:solidFill>
                  <a:srgbClr val="C00000"/>
                </a:solidFill>
              </a:rPr>
              <a:t>Mục 1: </a:t>
            </a:r>
            <a:r>
              <a:rPr lang="vi-VN" sz="2400" b="1" dirty="0">
                <a:solidFill>
                  <a:srgbClr val="002060"/>
                </a:solidFill>
              </a:rPr>
              <a:t>Hội đồng bầu cử quốc gia </a:t>
            </a:r>
            <a:r>
              <a:rPr lang="vi-VN" sz="2400" b="1" dirty="0">
                <a:solidFill>
                  <a:srgbClr val="C00000"/>
                </a:solidFill>
              </a:rPr>
              <a:t>(từ Điều 12 đến Điều 20)</a:t>
            </a:r>
            <a:r>
              <a:rPr lang="vi-VN" sz="2400" b="1" dirty="0">
                <a:solidFill>
                  <a:srgbClr val="002060"/>
                </a:solidFill>
              </a:rPr>
              <a:t> quy định về cơ cấu, tổ chức, nguyên tắc hoạt động, nhiệm vụ, quyền hạn của Hội đồng bầu cử quốc gia; nhiệm vụ, quyền hạn của các thành viên Hội đồng bầu cử quốc gia; mối quan hệ công tác của Hội đồng bầu cử quốc gia; bộ máy giúp việc và kinh phí hoạt động của Hội đồng bầu cử quốc gia; thời điểm kết thúc nhiệm vụ của Hội đồng bầu cử quốc gia; </a:t>
            </a:r>
            <a:r>
              <a:rPr lang="vi-VN" b="1" dirty="0">
                <a:solidFill>
                  <a:srgbClr val="002060"/>
                </a:solidFill>
              </a:rPr>
              <a:t> </a:t>
            </a: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6150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4400" b="1" dirty="0">
                <a:solidFill>
                  <a:srgbClr val="C00000"/>
                </a:solidFill>
              </a:rPr>
              <a:t>Chậm nhất là ngày 17/02/2021 (95 ngày trước ngày bầu cử): </a:t>
            </a:r>
            <a:r>
              <a:rPr lang="vi-VN" sz="4400" b="1" dirty="0">
                <a:solidFill>
                  <a:srgbClr val="002060"/>
                </a:solidFill>
              </a:rPr>
              <a:t>Hội nghị hiệp thương lần thứ nhất.</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17838911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2400" b="1" dirty="0">
                <a:solidFill>
                  <a:srgbClr val="C00000"/>
                </a:solidFill>
              </a:rPr>
              <a:t>Chậm nhất ngày 04/3/2021 (80 ngày trước ngày bầu cử):</a:t>
            </a:r>
          </a:p>
          <a:p>
            <a:pPr marL="0" indent="0" algn="just">
              <a:lnSpc>
                <a:spcPct val="90000"/>
              </a:lnSpc>
              <a:buNone/>
            </a:pPr>
            <a:r>
              <a:rPr lang="vi-VN" sz="2400" b="1" dirty="0">
                <a:solidFill>
                  <a:srgbClr val="002060"/>
                </a:solidFill>
              </a:rPr>
              <a:t>+ Công bố số đơn vị bầu cử, danh sách các đơn vị bầu cử, số lượng đại biểu Quốc hội dự kiến được bầu ở mỗi đơn vị bầu cử.</a:t>
            </a:r>
          </a:p>
          <a:p>
            <a:pPr marL="0" indent="0" algn="just">
              <a:lnSpc>
                <a:spcPct val="90000"/>
              </a:lnSpc>
              <a:buNone/>
            </a:pPr>
            <a:r>
              <a:rPr lang="vi-VN" sz="2400" b="1" dirty="0">
                <a:solidFill>
                  <a:srgbClr val="002060"/>
                </a:solidFill>
              </a:rPr>
              <a:t>+ Công bố số đơn vị bầu cử đại biểu HĐND cấp tỉnh, huyện, xã, danh sách các đơn vị bầu cử và số lượng đại biểu dự kiến được bầu ở mỗi đơn vị bầu cử.</a:t>
            </a:r>
          </a:p>
          <a:p>
            <a:pPr marL="0" indent="0" algn="just">
              <a:lnSpc>
                <a:spcPct val="90000"/>
              </a:lnSpc>
              <a:buNone/>
            </a:pPr>
            <a:endParaRPr lang="vi-VN" sz="2400" b="1" dirty="0">
              <a:solidFill>
                <a:srgbClr val="002060"/>
              </a:solidFill>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1832250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b="1" dirty="0">
                <a:solidFill>
                  <a:srgbClr val="C00000"/>
                </a:solidFill>
              </a:rPr>
              <a:t>Chậm nhất ngày 14/3/2021 (70 ngày trước ngày bầu cử):</a:t>
            </a:r>
          </a:p>
          <a:p>
            <a:pPr marL="0" indent="0" algn="just">
              <a:lnSpc>
                <a:spcPct val="90000"/>
              </a:lnSpc>
              <a:buNone/>
            </a:pPr>
            <a:r>
              <a:rPr lang="vi-VN" b="1" dirty="0">
                <a:solidFill>
                  <a:srgbClr val="002060"/>
                </a:solidFill>
              </a:rPr>
              <a:t>+ Thành lập Ban bầu cử đại biểu Quốc hội;</a:t>
            </a:r>
          </a:p>
          <a:p>
            <a:pPr marL="0" indent="0" algn="just">
              <a:lnSpc>
                <a:spcPct val="90000"/>
              </a:lnSpc>
              <a:buNone/>
            </a:pPr>
            <a:r>
              <a:rPr lang="vi-VN" b="1" dirty="0">
                <a:solidFill>
                  <a:srgbClr val="002060"/>
                </a:solidFill>
              </a:rPr>
              <a:t>+ Thành lập Ban bầu cử đại biểu Hội đồng nhân dân cấp tỉnh, huyện, xã.</a:t>
            </a:r>
          </a:p>
          <a:p>
            <a:pPr marL="0" indent="0" algn="just">
              <a:lnSpc>
                <a:spcPct val="90000"/>
              </a:lnSpc>
              <a:buNone/>
            </a:pPr>
            <a:endParaRPr lang="vi-VN" sz="2400" b="1" dirty="0">
              <a:solidFill>
                <a:srgbClr val="002060"/>
              </a:solidFill>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21361666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b="1" dirty="0">
                <a:solidFill>
                  <a:srgbClr val="C00000"/>
                </a:solidFill>
              </a:rPr>
              <a:t>Chậm nhất là 17 giờ ngày 14/3/2021 (70 ngày trước ngày bầu cử): </a:t>
            </a:r>
            <a:r>
              <a:rPr lang="vi-VN" b="1" dirty="0">
                <a:solidFill>
                  <a:srgbClr val="002060"/>
                </a:solidFill>
              </a:rPr>
              <a:t>Kết thúc việc tiếp nhận, xem xét hồ sơ người ứng cử.</a:t>
            </a:r>
            <a:endParaRPr lang="en-US" b="1" dirty="0">
              <a:solidFill>
                <a:srgbClr val="002060"/>
              </a:solidFill>
            </a:endParaRPr>
          </a:p>
          <a:p>
            <a:pPr marL="0" indent="0" algn="just">
              <a:lnSpc>
                <a:spcPct val="90000"/>
              </a:lnSpc>
              <a:buNone/>
            </a:pPr>
            <a:r>
              <a:rPr lang="en-US" b="1" dirty="0">
                <a:solidFill>
                  <a:srgbClr val="C00000"/>
                </a:solidFill>
              </a:rPr>
              <a:t>(</a:t>
            </a:r>
            <a:r>
              <a:rPr lang="en-US" b="1" u="sng" dirty="0" err="1">
                <a:solidFill>
                  <a:srgbClr val="C00000"/>
                </a:solidFill>
              </a:rPr>
              <a:t>Lưu</a:t>
            </a:r>
            <a:r>
              <a:rPr lang="en-US" b="1" u="sng" dirty="0">
                <a:solidFill>
                  <a:srgbClr val="C00000"/>
                </a:solidFill>
              </a:rPr>
              <a:t> ý:</a:t>
            </a:r>
            <a:r>
              <a:rPr lang="en-US" b="1" dirty="0">
                <a:solidFill>
                  <a:srgbClr val="C00000"/>
                </a:solidFill>
              </a:rPr>
              <a:t> </a:t>
            </a:r>
            <a:r>
              <a:rPr lang="en-US" b="1" dirty="0" err="1">
                <a:solidFill>
                  <a:srgbClr val="002060"/>
                </a:solidFill>
              </a:rPr>
              <a:t>các</a:t>
            </a:r>
            <a:r>
              <a:rPr lang="en-US" b="1" dirty="0">
                <a:solidFill>
                  <a:srgbClr val="002060"/>
                </a:solidFill>
              </a:rPr>
              <a:t> </a:t>
            </a:r>
            <a:r>
              <a:rPr lang="en-US" b="1" dirty="0" err="1">
                <a:solidFill>
                  <a:srgbClr val="002060"/>
                </a:solidFill>
              </a:rPr>
              <a:t>địa</a:t>
            </a:r>
            <a:r>
              <a:rPr lang="en-US" b="1" dirty="0">
                <a:solidFill>
                  <a:srgbClr val="002060"/>
                </a:solidFill>
              </a:rPr>
              <a:t> </a:t>
            </a:r>
            <a:r>
              <a:rPr lang="en-US" b="1" dirty="0" err="1">
                <a:solidFill>
                  <a:srgbClr val="002060"/>
                </a:solidFill>
              </a:rPr>
              <a:t>phương</a:t>
            </a:r>
            <a:r>
              <a:rPr lang="en-US" b="1" dirty="0">
                <a:solidFill>
                  <a:srgbClr val="002060"/>
                </a:solidFill>
              </a:rPr>
              <a:t> </a:t>
            </a:r>
            <a:r>
              <a:rPr lang="en-US" b="1" dirty="0" err="1">
                <a:solidFill>
                  <a:srgbClr val="002060"/>
                </a:solidFill>
              </a:rPr>
              <a:t>phải</a:t>
            </a:r>
            <a:r>
              <a:rPr lang="en-US" b="1" dirty="0">
                <a:solidFill>
                  <a:srgbClr val="002060"/>
                </a:solidFill>
              </a:rPr>
              <a:t> </a:t>
            </a:r>
            <a:r>
              <a:rPr lang="en-US" b="1" dirty="0" err="1">
                <a:solidFill>
                  <a:srgbClr val="002060"/>
                </a:solidFill>
              </a:rPr>
              <a:t>cử</a:t>
            </a:r>
            <a:r>
              <a:rPr lang="en-US" b="1" dirty="0">
                <a:solidFill>
                  <a:srgbClr val="002060"/>
                </a:solidFill>
              </a:rPr>
              <a:t> </a:t>
            </a:r>
            <a:r>
              <a:rPr lang="en-US" b="1" dirty="0" err="1">
                <a:solidFill>
                  <a:srgbClr val="002060"/>
                </a:solidFill>
              </a:rPr>
              <a:t>người</a:t>
            </a:r>
            <a:r>
              <a:rPr lang="en-US" b="1" dirty="0">
                <a:solidFill>
                  <a:srgbClr val="002060"/>
                </a:solidFill>
              </a:rPr>
              <a:t> </a:t>
            </a:r>
            <a:r>
              <a:rPr lang="en-US" b="1" dirty="0" err="1">
                <a:solidFill>
                  <a:srgbClr val="002060"/>
                </a:solidFill>
              </a:rPr>
              <a:t>trực</a:t>
            </a:r>
            <a:r>
              <a:rPr lang="en-US" b="1" dirty="0">
                <a:solidFill>
                  <a:srgbClr val="002060"/>
                </a:solidFill>
              </a:rPr>
              <a:t> </a:t>
            </a:r>
            <a:r>
              <a:rPr lang="en-US" b="1" dirty="0" err="1">
                <a:solidFill>
                  <a:srgbClr val="002060"/>
                </a:solidFill>
              </a:rPr>
              <a:t>tiếp</a:t>
            </a:r>
            <a:r>
              <a:rPr lang="en-US" b="1" dirty="0">
                <a:solidFill>
                  <a:srgbClr val="002060"/>
                </a:solidFill>
              </a:rPr>
              <a:t> </a:t>
            </a:r>
            <a:r>
              <a:rPr lang="en-US" b="1" dirty="0" err="1">
                <a:solidFill>
                  <a:srgbClr val="002060"/>
                </a:solidFill>
              </a:rPr>
              <a:t>nhận</a:t>
            </a:r>
            <a:r>
              <a:rPr lang="en-US" b="1" dirty="0">
                <a:solidFill>
                  <a:srgbClr val="002060"/>
                </a:solidFill>
              </a:rPr>
              <a:t> </a:t>
            </a:r>
            <a:r>
              <a:rPr lang="en-US" b="1" dirty="0" err="1">
                <a:solidFill>
                  <a:srgbClr val="002060"/>
                </a:solidFill>
              </a:rPr>
              <a:t>hồ</a:t>
            </a:r>
            <a:r>
              <a:rPr lang="en-US" b="1" dirty="0">
                <a:solidFill>
                  <a:srgbClr val="002060"/>
                </a:solidFill>
              </a:rPr>
              <a:t> </a:t>
            </a:r>
            <a:r>
              <a:rPr lang="en-US" b="1" dirty="0" err="1">
                <a:solidFill>
                  <a:srgbClr val="002060"/>
                </a:solidFill>
              </a:rPr>
              <a:t>sơ</a:t>
            </a:r>
            <a:r>
              <a:rPr lang="en-US" b="1" dirty="0">
                <a:solidFill>
                  <a:srgbClr val="002060"/>
                </a:solidFill>
              </a:rPr>
              <a:t> </a:t>
            </a:r>
            <a:r>
              <a:rPr lang="en-US" b="1" dirty="0" err="1">
                <a:solidFill>
                  <a:srgbClr val="002060"/>
                </a:solidFill>
              </a:rPr>
              <a:t>ứng</a:t>
            </a:r>
            <a:r>
              <a:rPr lang="en-US" b="1" dirty="0">
                <a:solidFill>
                  <a:srgbClr val="002060"/>
                </a:solidFill>
              </a:rPr>
              <a:t> </a:t>
            </a:r>
            <a:r>
              <a:rPr lang="en-US" b="1" dirty="0" err="1">
                <a:solidFill>
                  <a:srgbClr val="002060"/>
                </a:solidFill>
              </a:rPr>
              <a:t>cử</a:t>
            </a:r>
            <a:r>
              <a:rPr lang="en-US" b="1" dirty="0">
                <a:solidFill>
                  <a:srgbClr val="002060"/>
                </a:solidFill>
              </a:rPr>
              <a:t> </a:t>
            </a:r>
            <a:r>
              <a:rPr lang="en-US" b="1" dirty="0" err="1">
                <a:solidFill>
                  <a:srgbClr val="002060"/>
                </a:solidFill>
              </a:rPr>
              <a:t>kể</a:t>
            </a:r>
            <a:r>
              <a:rPr lang="en-US" b="1" dirty="0">
                <a:solidFill>
                  <a:srgbClr val="002060"/>
                </a:solidFill>
              </a:rPr>
              <a:t> </a:t>
            </a:r>
            <a:r>
              <a:rPr lang="en-US" b="1" dirty="0" err="1">
                <a:solidFill>
                  <a:srgbClr val="002060"/>
                </a:solidFill>
              </a:rPr>
              <a:t>cả</a:t>
            </a:r>
            <a:r>
              <a:rPr lang="en-US" b="1" dirty="0">
                <a:solidFill>
                  <a:srgbClr val="002060"/>
                </a:solidFill>
              </a:rPr>
              <a:t> </a:t>
            </a:r>
            <a:r>
              <a:rPr lang="en-US" b="1" dirty="0" err="1">
                <a:solidFill>
                  <a:srgbClr val="002060"/>
                </a:solidFill>
              </a:rPr>
              <a:t>ngày</a:t>
            </a:r>
            <a:r>
              <a:rPr lang="en-US" b="1" dirty="0">
                <a:solidFill>
                  <a:srgbClr val="002060"/>
                </a:solidFill>
              </a:rPr>
              <a:t> </a:t>
            </a:r>
            <a:r>
              <a:rPr lang="en-US" b="1" dirty="0" err="1">
                <a:solidFill>
                  <a:srgbClr val="002060"/>
                </a:solidFill>
              </a:rPr>
              <a:t>nghỉ</a:t>
            </a:r>
            <a:r>
              <a:rPr lang="en-US" b="1" dirty="0">
                <a:solidFill>
                  <a:srgbClr val="002060"/>
                </a:solidFill>
              </a:rPr>
              <a:t>, </a:t>
            </a:r>
            <a:r>
              <a:rPr lang="en-US" b="1" dirty="0" err="1">
                <a:solidFill>
                  <a:srgbClr val="002060"/>
                </a:solidFill>
              </a:rPr>
              <a:t>lể</a:t>
            </a:r>
            <a:r>
              <a:rPr lang="en-US" b="1" dirty="0">
                <a:solidFill>
                  <a:srgbClr val="002060"/>
                </a:solidFill>
              </a:rPr>
              <a:t> - </a:t>
            </a:r>
            <a:r>
              <a:rPr lang="en-US" b="1" dirty="0" err="1">
                <a:solidFill>
                  <a:srgbClr val="002060"/>
                </a:solidFill>
              </a:rPr>
              <a:t>thứ</a:t>
            </a:r>
            <a:r>
              <a:rPr lang="en-US" b="1" dirty="0">
                <a:solidFill>
                  <a:srgbClr val="002060"/>
                </a:solidFill>
              </a:rPr>
              <a:t> </a:t>
            </a:r>
            <a:r>
              <a:rPr lang="en-US" b="1" dirty="0" err="1">
                <a:solidFill>
                  <a:srgbClr val="002060"/>
                </a:solidFill>
              </a:rPr>
              <a:t>bảy</a:t>
            </a:r>
            <a:r>
              <a:rPr lang="en-US" b="1" dirty="0">
                <a:solidFill>
                  <a:srgbClr val="002060"/>
                </a:solidFill>
              </a:rPr>
              <a:t> </a:t>
            </a:r>
            <a:r>
              <a:rPr lang="en-US" b="1" dirty="0" err="1">
                <a:solidFill>
                  <a:srgbClr val="002060"/>
                </a:solidFill>
              </a:rPr>
              <a:t>và</a:t>
            </a:r>
            <a:r>
              <a:rPr lang="en-US" b="1" dirty="0">
                <a:solidFill>
                  <a:srgbClr val="002060"/>
                </a:solidFill>
              </a:rPr>
              <a:t> </a:t>
            </a:r>
            <a:r>
              <a:rPr lang="en-US" b="1" dirty="0" err="1">
                <a:solidFill>
                  <a:srgbClr val="002060"/>
                </a:solidFill>
              </a:rPr>
              <a:t>chủ</a:t>
            </a:r>
            <a:r>
              <a:rPr lang="en-US" b="1" dirty="0">
                <a:solidFill>
                  <a:srgbClr val="002060"/>
                </a:solidFill>
              </a:rPr>
              <a:t> </a:t>
            </a:r>
            <a:r>
              <a:rPr lang="en-US" b="1" dirty="0" err="1">
                <a:solidFill>
                  <a:srgbClr val="002060"/>
                </a:solidFill>
              </a:rPr>
              <a:t>nhật</a:t>
            </a:r>
            <a:r>
              <a:rPr lang="en-US" b="1" dirty="0">
                <a:solidFill>
                  <a:srgbClr val="002060"/>
                </a:solidFill>
              </a:rPr>
              <a:t>)</a:t>
            </a:r>
            <a:endParaRPr lang="vi-VN" b="1" dirty="0">
              <a:solidFill>
                <a:srgbClr val="002060"/>
              </a:solidFill>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2572333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4000" b="1" dirty="0">
                <a:solidFill>
                  <a:srgbClr val="C00000"/>
                </a:solidFill>
              </a:rPr>
              <a:t>Chậm nhất là ngày 19/3/2021 (65 ngày trước ngày bầu cử):</a:t>
            </a:r>
            <a:r>
              <a:rPr lang="vi-VN" sz="4000" b="1" dirty="0">
                <a:solidFill>
                  <a:srgbClr val="002060"/>
                </a:solidFill>
              </a:rPr>
              <a:t> Hội nghị hiệp thương lần thứ 2.</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35801601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4000" b="1" dirty="0">
                <a:solidFill>
                  <a:srgbClr val="C00000"/>
                </a:solidFill>
              </a:rPr>
              <a:t>Chậm nhất ngày 03/4/2021 (50 ngày trước ngày bầu cử): </a:t>
            </a:r>
            <a:r>
              <a:rPr lang="vi-VN" sz="4000" b="1" dirty="0">
                <a:solidFill>
                  <a:srgbClr val="002060"/>
                </a:solidFill>
              </a:rPr>
              <a:t>Thành lập Tổ bầu cử.</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154777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4000" b="1" dirty="0">
                <a:solidFill>
                  <a:srgbClr val="FF0000"/>
                </a:solidFill>
              </a:rPr>
              <a:t>Ngày 13/4/2021 (40 ngày trước ngày bầu cử):</a:t>
            </a:r>
            <a:r>
              <a:rPr lang="vi-VN" sz="4000" b="1" dirty="0">
                <a:solidFill>
                  <a:srgbClr val="002060"/>
                </a:solidFill>
              </a:rPr>
              <a:t> Niêm yết danh sách cử tri.</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35065475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4000" b="1" dirty="0">
                <a:solidFill>
                  <a:srgbClr val="FF0000"/>
                </a:solidFill>
              </a:rPr>
              <a:t>Chậm nhất là ngày 18/4/2021 (35 ngày trước ngày bầu cử): </a:t>
            </a:r>
            <a:r>
              <a:rPr lang="vi-VN" sz="4000" b="1" dirty="0">
                <a:solidFill>
                  <a:srgbClr val="002060"/>
                </a:solidFill>
              </a:rPr>
              <a:t>Hội nghị hiệp thương lần thứ 3.</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33337165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3800" b="1" dirty="0">
                <a:solidFill>
                  <a:srgbClr val="C00000"/>
                </a:solidFill>
              </a:rPr>
              <a:t>Chậm nhất là ngày 28/4/2021 (25 ngày trước ngày bầu cử):</a:t>
            </a:r>
            <a:r>
              <a:rPr lang="vi-VN" sz="3800" b="1" dirty="0">
                <a:solidFill>
                  <a:srgbClr val="002060"/>
                </a:solidFill>
              </a:rPr>
              <a:t> Công bố danh sách chính thức những người ứng cử đại biểu Quốc hội, HĐND các cấp.</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19902396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3800" b="1" dirty="0">
                <a:solidFill>
                  <a:srgbClr val="C00000"/>
                </a:solidFill>
              </a:rPr>
              <a:t>10 ngày trước ngày bầu cử (tức ngày 13/5/2021): </a:t>
            </a:r>
            <a:r>
              <a:rPr lang="vi-VN" sz="3800" b="1" dirty="0">
                <a:solidFill>
                  <a:srgbClr val="002060"/>
                </a:solidFill>
              </a:rPr>
              <a:t>Ngừng việc xem xét, giải quyết khiếu nại, tố cáo, kiến nghị về người ứng cử và việc lập danh sách những người ứng cử.</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32904680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85460" y="759805"/>
            <a:ext cx="7729890" cy="1325563"/>
          </a:xfrm>
        </p:spPr>
        <p:txBody>
          <a:bodyPr>
            <a:noAutofit/>
          </a:bodyPr>
          <a:lstStyle/>
          <a:p>
            <a:r>
              <a:rPr lang="vi-VN" sz="2800" b="1" dirty="0">
                <a:solidFill>
                  <a:srgbClr val="FFFFFF"/>
                </a:solidFill>
              </a:rPr>
              <a:t>Chương III: Hội đồng bầu cử quốc gia và các tổ chức phụ trách bầu cử ở địa phương</a:t>
            </a:r>
            <a:endParaRPr lang="en-US" sz="2800" b="1" dirty="0">
              <a:solidFill>
                <a:srgbClr val="FFFFFF"/>
              </a:solidFill>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839491" y="2494450"/>
            <a:ext cx="7847309" cy="4040416"/>
          </a:xfrm>
        </p:spPr>
        <p:txBody>
          <a:bodyPr>
            <a:noAutofit/>
          </a:bodyPr>
          <a:lstStyle/>
          <a:p>
            <a:pPr marL="0" indent="0" algn="just">
              <a:lnSpc>
                <a:spcPct val="90000"/>
              </a:lnSpc>
              <a:buNone/>
            </a:pPr>
            <a:r>
              <a:rPr lang="vi-VN" sz="2000" b="1" dirty="0">
                <a:solidFill>
                  <a:srgbClr val="002060"/>
                </a:solidFill>
              </a:rPr>
              <a:t>- </a:t>
            </a:r>
            <a:r>
              <a:rPr lang="vi-VN" sz="2000" b="1" dirty="0">
                <a:solidFill>
                  <a:srgbClr val="C00000"/>
                </a:solidFill>
              </a:rPr>
              <a:t>Mục 2:</a:t>
            </a:r>
            <a:r>
              <a:rPr lang="vi-VN" sz="2000" b="1" dirty="0">
                <a:solidFill>
                  <a:srgbClr val="002060"/>
                </a:solidFill>
              </a:rPr>
              <a:t> Các tổ chức phụ trách bầu cử ở địa phương </a:t>
            </a:r>
            <a:r>
              <a:rPr lang="vi-VN" sz="2000" b="1" dirty="0">
                <a:solidFill>
                  <a:srgbClr val="C00000"/>
                </a:solidFill>
              </a:rPr>
              <a:t>(từ Điều 21 đến Điều 28) </a:t>
            </a:r>
            <a:r>
              <a:rPr lang="vi-VN" sz="2000" b="1" dirty="0">
                <a:solidFill>
                  <a:srgbClr val="002060"/>
                </a:solidFill>
              </a:rPr>
              <a:t>quy định về việc thành lập, chức năng, nhiệm vụ, nguyên tắc hoạt động, thời điểm kết thúc nhiệm vụ của các tổ chức phụ trách bầu cử ở địa phương như Ủy ban bầu cử đại biểu Quốc hội và đại biểu Hội đồng nhân dân cấp tỉnh ở tỉnh, thành phố trực thuộc Trung ương, Ủy ban bầu cử đại biểu Hội đồng nhân dân cấp huyện ở huyện, quận, thị xã, thành phố thuộc tỉnh, Ủy ban bầu cử đại biểu Hội đồng nhân dân cấp xã ở xã, phường, thị trấn (sau đây gọi chung là Ủy ban bầu cử); Ban bầu cử đại biểu Quốc hội; Ban bầu cử đại biểu Hội đồng nhân dân cấp tỉnh, Ban bầu cử đại biểu Hội đồng nhân dân cấp huyện, Ban bầu cử đại biểu Hội đồng nhân dân cấp xã ở đơn vị bầu cử tương ứng (sau đây gọi chung là Ban bầu cử); Tổ bầu cử ở khu vực bỏ phiếu.  </a:t>
            </a:r>
          </a:p>
        </p:txBody>
      </p:sp>
    </p:spTree>
    <p:extLst>
      <p:ext uri="{BB962C8B-B14F-4D97-AF65-F5344CB8AC3E}">
        <p14:creationId xmlns:p14="http://schemas.microsoft.com/office/powerpoint/2010/main" val="1050913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3800" b="1" dirty="0">
                <a:solidFill>
                  <a:srgbClr val="C00000"/>
                </a:solidFill>
              </a:rPr>
              <a:t>Trước thời điểm bỏ phiếu 24 giờ (tức ngày 22/5/2021):</a:t>
            </a:r>
            <a:r>
              <a:rPr lang="vi-VN" sz="3800" b="1" dirty="0">
                <a:solidFill>
                  <a:srgbClr val="002060"/>
                </a:solidFill>
              </a:rPr>
              <a:t> Kết thúc vận động bầu cử.</a:t>
            </a: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25180809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marL="0" indent="0" algn="ctr">
              <a:lnSpc>
                <a:spcPct val="90000"/>
              </a:lnSpc>
              <a:buNone/>
            </a:pPr>
            <a:r>
              <a:rPr lang="vi-VN" sz="6600" b="1" dirty="0">
                <a:solidFill>
                  <a:srgbClr val="C00000"/>
                </a:solidFill>
              </a:rPr>
              <a:t>Ngày 23/5/2021 </a:t>
            </a:r>
            <a:endParaRPr lang="en-US" sz="6600" b="1" dirty="0">
              <a:solidFill>
                <a:srgbClr val="C00000"/>
              </a:solidFill>
            </a:endParaRPr>
          </a:p>
          <a:p>
            <a:pPr marL="0" indent="0" algn="just">
              <a:lnSpc>
                <a:spcPct val="90000"/>
              </a:lnSpc>
              <a:buNone/>
            </a:pPr>
            <a:r>
              <a:rPr lang="vi-VN" sz="3800" b="1" dirty="0">
                <a:solidFill>
                  <a:srgbClr val="002060"/>
                </a:solidFill>
              </a:rPr>
              <a:t>Bầu cử đại biểu Quốc hội khóa XV và đại biểu HĐND các cấp nhiệm kỳ 2021-2026.</a:t>
            </a:r>
            <a:endParaRPr lang="en-US" sz="3800" b="1" dirty="0">
              <a:solidFill>
                <a:srgbClr val="002060"/>
              </a:solidFill>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3433199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3600" b="1" dirty="0">
                <a:solidFill>
                  <a:srgbClr val="C00000"/>
                </a:solidFill>
              </a:rPr>
              <a:t>Chậm nhất là ngày 02/6/2021 (10 ngày sau ngày bầu cử): </a:t>
            </a:r>
            <a:r>
              <a:rPr lang="vi-VN" sz="3600" b="1" dirty="0">
                <a:solidFill>
                  <a:srgbClr val="002060"/>
                </a:solidFill>
              </a:rPr>
              <a:t>Công bố kết quả bầu cử và danh sách những người trúng cử đại biểu HĐND cấp tỉnh, huyện, xã.</a:t>
            </a:r>
            <a:endParaRPr lang="en-US" sz="3600" b="1" dirty="0">
              <a:solidFill>
                <a:srgbClr val="002060"/>
              </a:solidFill>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17406159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3600" b="1" dirty="0">
                <a:solidFill>
                  <a:srgbClr val="C00000"/>
                </a:solidFill>
              </a:rPr>
              <a:t>Chậm nhất là ngày 12/6/2021 (20 ngày sau ngày bầu cử):</a:t>
            </a:r>
            <a:r>
              <a:rPr lang="vi-VN" sz="3600" b="1" dirty="0">
                <a:solidFill>
                  <a:srgbClr val="002060"/>
                </a:solidFill>
              </a:rPr>
              <a:t> Công bố kết quả bầu cử và danh sách những người trúng cử đại biểu Quốc hội.</a:t>
            </a:r>
            <a:endParaRPr lang="en-US" sz="3600" b="1" dirty="0">
              <a:solidFill>
                <a:srgbClr val="002060"/>
              </a:solidFill>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38949386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buFont typeface="Wingdings" panose="05000000000000000000" pitchFamily="2" charset="2"/>
              <a:buChar char="Ø"/>
            </a:pPr>
            <a:r>
              <a:rPr lang="vi-VN" sz="3600" b="1" dirty="0">
                <a:solidFill>
                  <a:srgbClr val="C00000"/>
                </a:solidFill>
              </a:rPr>
              <a:t>Các địa phương tiến hành tổng kết cuộc bầu cử </a:t>
            </a:r>
            <a:r>
              <a:rPr lang="vi-VN" sz="3600" b="1" dirty="0">
                <a:solidFill>
                  <a:srgbClr val="002060"/>
                </a:solidFill>
              </a:rPr>
              <a:t>từ sau khi Hội đồng bầu cử quốc gia công bố kết quả bầu cử cho đến trước ngày 22/6/2021.</a:t>
            </a:r>
            <a:endParaRPr lang="en-US" sz="3600" b="1" dirty="0">
              <a:solidFill>
                <a:srgbClr val="002060"/>
              </a:solidFill>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en-US" sz="3600" b="1" dirty="0">
                <a:solidFill>
                  <a:srgbClr val="FFFFFF"/>
                </a:solidFill>
              </a:rPr>
              <a:t>XÁC ĐỊNH MỐC THỜI GIAN THỰC HIỆN CÁC CÔNG VIỆC CHO BẦU CỬ</a:t>
            </a:r>
            <a:endParaRPr lang="en-US" sz="3200" b="1" dirty="0">
              <a:solidFill>
                <a:srgbClr val="FFFFFF"/>
              </a:solidFill>
            </a:endParaRPr>
          </a:p>
        </p:txBody>
      </p:sp>
    </p:spTree>
    <p:extLst>
      <p:ext uri="{BB962C8B-B14F-4D97-AF65-F5344CB8AC3E}">
        <p14:creationId xmlns:p14="http://schemas.microsoft.com/office/powerpoint/2010/main" val="34277079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xmlns="" id="{318202EF-9151-4BD9-935C-D48271FB3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9" descr="C:\Users\Administrator\Desktop\Laptop (1).png">
            <a:extLst>
              <a:ext uri="{FF2B5EF4-FFF2-40B4-BE49-F238E27FC236}">
                <a16:creationId xmlns:a16="http://schemas.microsoft.com/office/drawing/2014/main" xmlns="" id="{E507718F-5FEF-4C0E-8667-E7DC310385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275" y="2917825"/>
            <a:ext cx="4681538"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WordArt 55">
            <a:extLst>
              <a:ext uri="{FF2B5EF4-FFF2-40B4-BE49-F238E27FC236}">
                <a16:creationId xmlns:a16="http://schemas.microsoft.com/office/drawing/2014/main" xmlns="" id="{A052D6B8-7E61-43BA-BFE5-6F9467747B13}"/>
              </a:ext>
            </a:extLst>
          </p:cNvPr>
          <p:cNvSpPr>
            <a:spLocks noChangeArrowheads="1" noChangeShapeType="1" noTextEdit="1"/>
          </p:cNvSpPr>
          <p:nvPr/>
        </p:nvSpPr>
        <p:spPr bwMode="auto">
          <a:xfrm>
            <a:off x="246063" y="990600"/>
            <a:ext cx="8045450" cy="12287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2800" b="1" i="0" u="none" strike="noStrike" kern="10" cap="none" spc="0" normalizeH="0" baseline="0" noProof="0" dirty="0">
                <a:ln w="9525">
                  <a:solidFill>
                    <a:srgbClr val="FF0066"/>
                  </a:solidFill>
                  <a:round/>
                  <a:headEnd/>
                  <a:tailEnd/>
                </a:ln>
                <a:solidFill>
                  <a:srgbClr val="FF0066"/>
                </a:solidFill>
                <a:effectLst/>
                <a:uLnTx/>
                <a:uFillTx/>
                <a:latin typeface="Times New Roman" panose="02020603050405020304" pitchFamily="18" charset="0"/>
                <a:ea typeface="+mn-ea"/>
                <a:cs typeface="Times New Roman" panose="02020603050405020304" pitchFamily="18" charset="0"/>
              </a:rPr>
              <a:t>XIN CẢM ƠN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2800" b="1" i="0" u="none" strike="noStrike" kern="10" cap="none" spc="0" normalizeH="0" baseline="0" noProof="0" dirty="0">
                <a:ln w="9525">
                  <a:solidFill>
                    <a:srgbClr val="FF0066"/>
                  </a:solidFill>
                  <a:round/>
                  <a:headEnd/>
                  <a:tailEnd/>
                </a:ln>
                <a:solidFill>
                  <a:srgbClr val="FF0066"/>
                </a:solidFill>
                <a:effectLst/>
                <a:uLnTx/>
                <a:uFillTx/>
                <a:latin typeface="Times New Roman" panose="02020603050405020304" pitchFamily="18" charset="0"/>
                <a:ea typeface="+mn-ea"/>
                <a:cs typeface="Times New Roman" panose="02020603050405020304" pitchFamily="18" charset="0"/>
              </a:rPr>
              <a:t>QUÝ VỊ ĐÃ LẮNG NGHE</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85460" y="759805"/>
            <a:ext cx="7729890" cy="1325563"/>
          </a:xfrm>
        </p:spPr>
        <p:txBody>
          <a:bodyPr>
            <a:noAutofit/>
          </a:bodyPr>
          <a:lstStyle/>
          <a:p>
            <a:r>
              <a:rPr lang="vi-VN" sz="4000" b="1" dirty="0">
                <a:solidFill>
                  <a:srgbClr val="FFFFFF"/>
                </a:solidFill>
              </a:rPr>
              <a:t>Chương IV: Danh sách cử tri</a:t>
            </a:r>
            <a:endParaRPr lang="en-US" sz="4000" b="1" dirty="0">
              <a:solidFill>
                <a:srgbClr val="FFFFFF"/>
              </a:solidFill>
            </a:endParaRPr>
          </a:p>
        </p:txBody>
      </p:sp>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pPr>
            <a:r>
              <a:rPr lang="vi-VN" sz="2800" b="1" dirty="0">
                <a:solidFill>
                  <a:srgbClr val="C00000"/>
                </a:solidFill>
              </a:rPr>
              <a:t>Chương này gồm 6 điều (từ Điều 29 đến Điều 34) </a:t>
            </a:r>
            <a:r>
              <a:rPr lang="vi-VN" sz="2800" b="1" dirty="0">
                <a:solidFill>
                  <a:srgbClr val="002060"/>
                </a:solidFill>
              </a:rPr>
              <a:t>quy định về nguyên tắc lập danh sách cử tri; những trường hợp không được ghi tên, xóa tên hoặc bổ sung tên vào danh sách cử tri; thẩm quyền lập danh sách cử tri; việc niêm yết danh sách cử tri; khiếu nại về danh sách cử tri và việc bỏ phiếu nơi khác. </a:t>
            </a:r>
            <a:endParaRPr lang="vi-VN" b="1" dirty="0">
              <a:solidFill>
                <a:srgbClr val="002060"/>
              </a:solidFill>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4896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3200" b="1" dirty="0">
                <a:solidFill>
                  <a:srgbClr val="FFFFFF"/>
                </a:solidFill>
              </a:rPr>
              <a:t>Chương V: Ứng cử và hiệp thương, giới thiệu người ứng cử đại biểu Quốc hội, đại biểu Hội đồng nhân dân</a:t>
            </a:r>
            <a:endParaRPr lang="en-US" sz="3200" b="1" dirty="0">
              <a:solidFill>
                <a:srgbClr val="FFFFFF"/>
              </a:solidFill>
            </a:endParaRPr>
          </a:p>
        </p:txBody>
      </p:sp>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160922" cy="3563159"/>
          </a:xfrm>
        </p:spPr>
        <p:txBody>
          <a:bodyPr>
            <a:noAutofit/>
          </a:bodyPr>
          <a:lstStyle/>
          <a:p>
            <a:pPr algn="just">
              <a:lnSpc>
                <a:spcPct val="90000"/>
              </a:lnSpc>
            </a:pPr>
            <a:r>
              <a:rPr lang="vi-VN" sz="2800" b="1" dirty="0">
                <a:solidFill>
                  <a:srgbClr val="C00000"/>
                </a:solidFill>
              </a:rPr>
              <a:t>Chương này gồm 27 điều (từ Điều 35 đến Điều 61) chia làm 4 mục: </a:t>
            </a:r>
          </a:p>
          <a:p>
            <a:pPr marL="0" indent="0" algn="just">
              <a:lnSpc>
                <a:spcPct val="90000"/>
              </a:lnSpc>
              <a:buNone/>
            </a:pPr>
            <a:r>
              <a:rPr lang="vi-VN" sz="2800" b="1" dirty="0">
                <a:solidFill>
                  <a:srgbClr val="002060"/>
                </a:solidFill>
              </a:rPr>
              <a:t>- </a:t>
            </a:r>
            <a:r>
              <a:rPr lang="vi-VN" sz="2800" b="1" dirty="0">
                <a:solidFill>
                  <a:srgbClr val="C00000"/>
                </a:solidFill>
              </a:rPr>
              <a:t>Mục 1 </a:t>
            </a:r>
            <a:r>
              <a:rPr lang="vi-VN" sz="2800" b="1" dirty="0">
                <a:solidFill>
                  <a:srgbClr val="002060"/>
                </a:solidFill>
              </a:rPr>
              <a:t>về ứng cử quy định về hồ sơ, thời gian và quy trình nộp hồ sơ ứng cử; Quy định những trường hợp không được ứng cử đại biểu Quốc hội và đại biểu Hội đồng nhân dân); </a:t>
            </a: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018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xmlns="" id="{4B8B02D2-E307-4498-8CD1-2A39CD363584}"/>
              </a:ext>
            </a:extLst>
          </p:cNvPr>
          <p:cNvSpPr>
            <a:spLocks noGrp="1"/>
          </p:cNvSpPr>
          <p:nvPr>
            <p:ph type="title"/>
          </p:nvPr>
        </p:nvSpPr>
        <p:spPr>
          <a:xfrm>
            <a:off x="799315" y="758392"/>
            <a:ext cx="7729890" cy="1325563"/>
          </a:xfrm>
        </p:spPr>
        <p:txBody>
          <a:bodyPr>
            <a:noAutofit/>
          </a:bodyPr>
          <a:lstStyle/>
          <a:p>
            <a:r>
              <a:rPr lang="vi-VN" sz="3200" b="1" dirty="0">
                <a:solidFill>
                  <a:srgbClr val="FFFFFF"/>
                </a:solidFill>
              </a:rPr>
              <a:t>Chương V: Ứng cử và hiệp thương, giới thiệu người ứng cử đại biểu Quốc hội, đại biểu Hội đồng nhân dân</a:t>
            </a:r>
            <a:endParaRPr lang="en-US" sz="3200" b="1" dirty="0">
              <a:solidFill>
                <a:srgbClr val="FFFFFF"/>
              </a:solidFill>
            </a:endParaRPr>
          </a:p>
        </p:txBody>
      </p:sp>
      <p:pic>
        <p:nvPicPr>
          <p:cNvPr id="4" name="Picture 22">
            <a:extLst>
              <a:ext uri="{FF2B5EF4-FFF2-40B4-BE49-F238E27FC236}">
                <a16:creationId xmlns:a16="http://schemas.microsoft.com/office/drawing/2014/main" xmlns="" id="{CFC9CF9C-1E87-42A5-9592-EFD0926A23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10" r="1" b="1"/>
          <a:stretch/>
        </p:blipFill>
        <p:spPr bwMode="auto">
          <a:xfrm>
            <a:off x="30956" y="5594187"/>
            <a:ext cx="1335456" cy="112045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446E1D8F-29B4-4A0B-BE5B-3ABA97E4CA1A}"/>
              </a:ext>
            </a:extLst>
          </p:cNvPr>
          <p:cNvSpPr>
            <a:spLocks noGrp="1"/>
          </p:cNvSpPr>
          <p:nvPr>
            <p:ph idx="1"/>
          </p:nvPr>
        </p:nvSpPr>
        <p:spPr>
          <a:xfrm>
            <a:off x="1068678" y="2494450"/>
            <a:ext cx="7541922" cy="3563159"/>
          </a:xfrm>
        </p:spPr>
        <p:txBody>
          <a:bodyPr>
            <a:noAutofit/>
          </a:bodyPr>
          <a:lstStyle/>
          <a:p>
            <a:pPr marL="0" indent="0" algn="just">
              <a:lnSpc>
                <a:spcPct val="90000"/>
              </a:lnSpc>
              <a:buNone/>
            </a:pPr>
            <a:r>
              <a:rPr lang="vi-VN" sz="2300" b="1" dirty="0">
                <a:solidFill>
                  <a:srgbClr val="002060"/>
                </a:solidFill>
              </a:rPr>
              <a:t>- </a:t>
            </a:r>
            <a:r>
              <a:rPr lang="vi-VN" sz="2300" b="1" dirty="0">
                <a:solidFill>
                  <a:srgbClr val="C00000"/>
                </a:solidFill>
              </a:rPr>
              <a:t>Mục 2</a:t>
            </a:r>
            <a:r>
              <a:rPr lang="vi-VN" sz="2300" b="1" dirty="0">
                <a:solidFill>
                  <a:srgbClr val="002060"/>
                </a:solidFill>
              </a:rPr>
              <a:t> về hiệp thương, giới thiệu người ứng cử đại biểu Quốc hội và điều chỉnh cơ cấu, thành phần, số lượng giới thiệu người được giới thiệu ứng cử đại biểu Quốc hội quy định về Hội nghị hiệp thương lần thứ nhất, thứ hai, thứ ba ở Trung ương, ở tỉnh, thành phố trực thuộc Trung ương; Ủy ban Thường vụ Quốc hội điều chỉnh lần thứ nhất, thứ hai; Giới thiệu người của cơ quan, tổ chức, đơn vị ở Trung ương, ở địa phương ứng cử đại biểu Quốc hội; Hội nghị cử tri; Xác minh và trả lời các vụ việc mà cử tri nêu đối với người ứng cử đại biểu Quốc hội);  </a:t>
            </a:r>
          </a:p>
        </p:txBody>
      </p:sp>
    </p:spTree>
    <p:extLst>
      <p:ext uri="{BB962C8B-B14F-4D97-AF65-F5344CB8AC3E}">
        <p14:creationId xmlns:p14="http://schemas.microsoft.com/office/powerpoint/2010/main" val="1942725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5520</Words>
  <Application>Microsoft Office PowerPoint</Application>
  <PresentationFormat>On-screen Show (4:3)</PresentationFormat>
  <Paragraphs>221</Paragraphs>
  <Slides>65</Slides>
  <Notes>0</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Office Theme</vt:lpstr>
      <vt:lpstr>Presentation1</vt:lpstr>
      <vt:lpstr>PowerPoint Presentation</vt:lpstr>
      <vt:lpstr>PHẦN 1: GIỚI THIỆU VỀ LUẬT BẦU CỬ  ĐẠI BIỂU QUỐC HỘI VÀ ĐẠI BIỂU HỘI ĐỒNG NHÂN DÂN  GỒM  10 CHƯƠNG  VỚI 98 ĐIỀU</vt:lpstr>
      <vt:lpstr>Chương I: Những quy định chung</vt:lpstr>
      <vt:lpstr>Chương II: Dự kiến cơ cấu, thành phần và phân bổ đại biểu Quốc hội, đại biểu Hội đồng nhân dân; đơn vị bầu cử và khu vực bỏ phiếu</vt:lpstr>
      <vt:lpstr>Chương III: Hội đồng bầu cử quốc gia và các tổ chức phụ trách bầu cử ở địa phương</vt:lpstr>
      <vt:lpstr>Chương III: Hội đồng bầu cử quốc gia và các tổ chức phụ trách bầu cử ở địa phương</vt:lpstr>
      <vt:lpstr>Chương IV: Danh sách cử tri</vt:lpstr>
      <vt:lpstr>Chương V: Ứng cử và hiệp thương, giới thiệu người ứng cử đại biểu Quốc hội, đại biểu Hội đồng nhân dân</vt:lpstr>
      <vt:lpstr>Chương V: Ứng cử và hiệp thương, giới thiệu người ứng cử đại biểu Quốc hội, đại biểu Hội đồng nhân dân</vt:lpstr>
      <vt:lpstr>Chương V: Ứng cử và hiệp thương, giới thiệu người ứng cử đại biểu Quốc hội, đại biểu Hội đồng nhân dân</vt:lpstr>
      <vt:lpstr>Chương V: Ứng cử và hiệp thương, giới thiệu người ứng cử đại biểu Quốc hội, đại biểu Hội đồng nhân dân</vt:lpstr>
      <vt:lpstr>Chương VI. Tuyên truyền,  Vận động bầu cử</vt:lpstr>
      <vt:lpstr>Chương VII. Nguyên tắc  và trình tự bỏ phiếu</vt:lpstr>
      <vt:lpstr>Chương VIII. Kết quả bầu cử</vt:lpstr>
      <vt:lpstr>Chương VIII. Kết quả bầu cử</vt:lpstr>
      <vt:lpstr>Chương IX: Bầu cử bổ sung đại biểu Quốc hội, đại biểu Hội đồng nhân dân</vt:lpstr>
      <vt:lpstr>Chương X: Xử lý vi phạm pháp luật về bầu cử  và điều khoản thi hành</vt:lpstr>
      <vt:lpstr>PHẦN 2: GIỚI THIỆU  VỀ NHỮNG ĐIỂM MỚI  CỦA LUẬT  TỔ CHỨC QUỐC HỘI (sửa đổi, bổ sung) </vt:lpstr>
      <vt:lpstr>Luật sửa đổi, bổ sung Luật Tổ chức Quốc hội số 65/2020/QH13</vt:lpstr>
      <vt:lpstr>Luật sửa đổi, bổ sung Luật Tổ chức Quốc hội số 65/2020/QH13</vt:lpstr>
      <vt:lpstr>BỔ SUNG TIÊU CHUẨN  CỦA ĐẠI BIỂU QUỐC HỘI. </vt:lpstr>
      <vt:lpstr> NÂNG SỐ LƯỢNG ĐẠI BIỂU QUỐC HỘI THÊM 5%</vt:lpstr>
      <vt:lpstr> BỔ SUNG NGUYÊN TẮC HOẠT ĐỘNG CỦA ỦY BAN THƯỜNG VỤ QUỐC HỘI.</vt:lpstr>
      <vt:lpstr> BỔ SUNG QUY ĐỊNH VỀ HỘI ĐỒNG DÂN TỘC VÀ ỦY BAN CỦA QUỐC HỘI.</vt:lpstr>
      <vt:lpstr> BỔ SUNG VỀ KINH PHÍ HOẠT ĐỘNG CỦA QUỐC HỘI</vt:lpstr>
      <vt:lpstr>PHẦN 3: GIỚI THIỆU  VỀ NHỮNG ĐIỂM MỚI  CỦA LUẬT  TỔ CHỨC CHÍNH QUYỀN ĐỊA PHƯƠNG (sửa đổi, bổ sung)</vt:lpstr>
      <vt:lpstr>Luật sửa đổi, bổ sung Luật Tổ chức chính quyền địa phương </vt:lpstr>
      <vt:lpstr>Luật sửa đổi, bổ sung Luật Tổ chức chính quyền địa phương </vt:lpstr>
      <vt:lpstr>Các điểm mới của Luật Tổ chức  chính quyền địa phương sửa đổi, bổ sung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Vấn đề thứ 1</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XÁC ĐỊNH MỐC THỜI GIAN THỰC HIỆN CÁC CÔNG VIỆC CHO BẦU CỬ</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dc:creator>
  <cp:lastModifiedBy>Admin</cp:lastModifiedBy>
  <cp:revision>35</cp:revision>
  <dcterms:created xsi:type="dcterms:W3CDTF">2021-03-05T22:20:12Z</dcterms:created>
  <dcterms:modified xsi:type="dcterms:W3CDTF">2021-03-30T16:00:25Z</dcterms:modified>
</cp:coreProperties>
</file>